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68" r:id="rId3"/>
    <p:sldId id="257" r:id="rId4"/>
    <p:sldId id="258" r:id="rId5"/>
    <p:sldId id="260" r:id="rId6"/>
    <p:sldId id="270" r:id="rId7"/>
    <p:sldId id="271" r:id="rId8"/>
    <p:sldId id="272" r:id="rId9"/>
    <p:sldId id="264" r:id="rId10"/>
    <p:sldId id="274" r:id="rId11"/>
    <p:sldId id="262" r:id="rId12"/>
    <p:sldId id="263" r:id="rId13"/>
    <p:sldId id="275" r:id="rId14"/>
    <p:sldId id="276" r:id="rId15"/>
    <p:sldId id="261" r:id="rId16"/>
    <p:sldId id="265" r:id="rId17"/>
    <p:sldId id="279" r:id="rId18"/>
    <p:sldId id="281" r:id="rId19"/>
    <p:sldId id="282" r:id="rId20"/>
    <p:sldId id="280" r:id="rId21"/>
    <p:sldId id="278" r:id="rId22"/>
    <p:sldId id="259" r:id="rId23"/>
    <p:sldId id="284" r:id="rId24"/>
    <p:sldId id="285" r:id="rId25"/>
    <p:sldId id="286" r:id="rId26"/>
    <p:sldId id="287" r:id="rId27"/>
    <p:sldId id="288" r:id="rId28"/>
    <p:sldId id="289" r:id="rId29"/>
    <p:sldId id="290" r:id="rId30"/>
    <p:sldId id="291" r:id="rId31"/>
    <p:sldId id="292" r:id="rId32"/>
    <p:sldId id="293" r:id="rId33"/>
    <p:sldId id="294" r:id="rId34"/>
    <p:sldId id="297" r:id="rId35"/>
    <p:sldId id="267" r:id="rId36"/>
    <p:sldId id="266" r:id="rId37"/>
    <p:sldId id="295" r:id="rId38"/>
    <p:sldId id="296" r:id="rId39"/>
    <p:sldId id="301" r:id="rId40"/>
    <p:sldId id="300" r:id="rId41"/>
    <p:sldId id="298"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4" d="100"/>
          <a:sy n="114" d="100"/>
        </p:scale>
        <p:origin x="234" y="1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6557A-C071-42FF-8AE2-E6B275C2B97E}"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97D04-DA34-4729-A9C7-F8BB4F465AFD}" type="slidenum">
              <a:rPr lang="en-US" smtClean="0"/>
              <a:t>‹#›</a:t>
            </a:fld>
            <a:endParaRPr lang="en-US"/>
          </a:p>
        </p:txBody>
      </p:sp>
    </p:spTree>
    <p:extLst>
      <p:ext uri="{BB962C8B-B14F-4D97-AF65-F5344CB8AC3E}">
        <p14:creationId xmlns:p14="http://schemas.microsoft.com/office/powerpoint/2010/main" val="1908973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48C844-734E-4885-AE48-9535ECD8693F}" type="slidenum">
              <a:rPr lang="en-US" smtClean="0"/>
              <a:t>30</a:t>
            </a:fld>
            <a:endParaRPr lang="en-US"/>
          </a:p>
        </p:txBody>
      </p:sp>
    </p:spTree>
    <p:extLst>
      <p:ext uri="{BB962C8B-B14F-4D97-AF65-F5344CB8AC3E}">
        <p14:creationId xmlns:p14="http://schemas.microsoft.com/office/powerpoint/2010/main" val="327805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4F6162-1C99-4700-9846-ED1A1688B22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166312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F6162-1C99-4700-9846-ED1A1688B22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233512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F6162-1C99-4700-9846-ED1A1688B22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193793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F6162-1C99-4700-9846-ED1A1688B22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55713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4F6162-1C99-4700-9846-ED1A1688B22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359594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F6162-1C99-4700-9846-ED1A1688B220}"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400376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F6162-1C99-4700-9846-ED1A1688B220}"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103748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F6162-1C99-4700-9846-ED1A1688B220}"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1327713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F6162-1C99-4700-9846-ED1A1688B220}"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46024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F6162-1C99-4700-9846-ED1A1688B220}"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382956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F6162-1C99-4700-9846-ED1A1688B220}"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74138-9842-4EA2-BE6A-C83D503E012B}" type="slidenum">
              <a:rPr lang="en-US" smtClean="0"/>
              <a:t>‹#›</a:t>
            </a:fld>
            <a:endParaRPr lang="en-US"/>
          </a:p>
        </p:txBody>
      </p:sp>
    </p:spTree>
    <p:extLst>
      <p:ext uri="{BB962C8B-B14F-4D97-AF65-F5344CB8AC3E}">
        <p14:creationId xmlns:p14="http://schemas.microsoft.com/office/powerpoint/2010/main" val="162265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F6162-1C99-4700-9846-ED1A1688B220}"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74138-9842-4EA2-BE6A-C83D503E012B}" type="slidenum">
              <a:rPr lang="en-US" smtClean="0"/>
              <a:t>‹#›</a:t>
            </a:fld>
            <a:endParaRPr lang="en-US"/>
          </a:p>
        </p:txBody>
      </p:sp>
    </p:spTree>
    <p:extLst>
      <p:ext uri="{BB962C8B-B14F-4D97-AF65-F5344CB8AC3E}">
        <p14:creationId xmlns:p14="http://schemas.microsoft.com/office/powerpoint/2010/main" val="1123366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g5mzFb2hhHY" TargetMode="External"/><Relationship Id="rId2" Type="http://schemas.openxmlformats.org/officeDocument/2006/relationships/image" Target="../media/image56.gif"/><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youtube.com/watch?v=eQemvyyJ--g" TargetMode="Externa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5" Type="http://schemas.openxmlformats.org/officeDocument/2006/relationships/image" Target="../media/image9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528" y="245458"/>
            <a:ext cx="10794943" cy="1569660"/>
          </a:xfrm>
          <a:prstGeom prst="rect">
            <a:avLst/>
          </a:prstGeom>
          <a:noFill/>
        </p:spPr>
        <p:txBody>
          <a:bodyPr wrap="non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Culture in the 13 Colonies</a:t>
            </a:r>
          </a:p>
        </p:txBody>
      </p:sp>
      <p:pic>
        <p:nvPicPr>
          <p:cNvPr id="1026" name="Picture 2" descr="Image result for colonial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322" y="2489200"/>
            <a:ext cx="3333750" cy="318135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colonial cul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Effect and influence of Colonial Rule on Nigeria’s Culture and Tradition, advantages, disadvantages, effect, colo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s://www.ocf.berkeley.edu/~arihuang/academic/abg/slavery/800px-SlaveDanceand_Mu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971" y="2489200"/>
            <a:ext cx="4990351"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aniel Boone leading Scots-Irish settlers in the Backcoun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021" y="2489200"/>
            <a:ext cx="4388792"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ollectionapi.metmuseum.org/api/collection/v1/iiif/10531/34232/main-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5895" y="2489200"/>
            <a:ext cx="2587498"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02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967" y="2327000"/>
            <a:ext cx="5635333" cy="5517971"/>
          </a:xfrm>
        </p:spPr>
        <p:txBody>
          <a:bodyPr/>
          <a:lstStyle/>
          <a:p>
            <a:r>
              <a:rPr lang="en-US" dirty="0"/>
              <a:t>Dramatic revival of religion in the colonies in the 1730s and 1740s</a:t>
            </a:r>
          </a:p>
          <a:p>
            <a:r>
              <a:rPr lang="en-US" dirty="0"/>
              <a:t>Fervent, energetic expressions of religious belief</a:t>
            </a:r>
          </a:p>
          <a:p>
            <a:r>
              <a:rPr lang="en-US" dirty="0"/>
              <a:t>Very emotional and personal</a:t>
            </a:r>
          </a:p>
          <a:p>
            <a:r>
              <a:rPr lang="en-US" dirty="0"/>
              <a:t>“Democratized religion”</a:t>
            </a:r>
          </a:p>
        </p:txBody>
      </p:sp>
      <p:sp>
        <p:nvSpPr>
          <p:cNvPr id="4" name="Rectangle 3"/>
          <p:cNvSpPr/>
          <p:nvPr/>
        </p:nvSpPr>
        <p:spPr>
          <a:xfrm>
            <a:off x="193967" y="0"/>
            <a:ext cx="7077579"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Great Awakening</a:t>
            </a:r>
          </a:p>
        </p:txBody>
      </p:sp>
      <p:pic>
        <p:nvPicPr>
          <p:cNvPr id="6146" name="Picture 2" descr=" The Great Awake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439" y="1657529"/>
            <a:ext cx="6799012" cy="382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627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342" y="1335768"/>
            <a:ext cx="5912757" cy="4351338"/>
          </a:xfrm>
        </p:spPr>
        <p:txBody>
          <a:bodyPr/>
          <a:lstStyle/>
          <a:p>
            <a:r>
              <a:rPr lang="en-US" dirty="0"/>
              <a:t>Congregationalist minster from Massachusetts</a:t>
            </a:r>
          </a:p>
          <a:p>
            <a:r>
              <a:rPr lang="en-US" dirty="0"/>
              <a:t>Argued that sinners must repent  to be saved, and those who don’t will be damned.</a:t>
            </a:r>
          </a:p>
        </p:txBody>
      </p:sp>
      <p:sp>
        <p:nvSpPr>
          <p:cNvPr id="4" name="Rectangle 3"/>
          <p:cNvSpPr/>
          <p:nvPr/>
        </p:nvSpPr>
        <p:spPr>
          <a:xfrm>
            <a:off x="178986" y="0"/>
            <a:ext cx="6082114"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Jonathan Edwards</a:t>
            </a:r>
          </a:p>
        </p:txBody>
      </p:sp>
      <p:pic>
        <p:nvPicPr>
          <p:cNvPr id="5122" name="Picture 2" descr="jed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901" y="3035981"/>
            <a:ext cx="2925014" cy="38220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43700" y="1095391"/>
            <a:ext cx="4735285" cy="4832092"/>
          </a:xfrm>
          <a:prstGeom prst="rect">
            <a:avLst/>
          </a:prstGeom>
          <a:noFill/>
        </p:spPr>
        <p:txBody>
          <a:bodyPr wrap="square" rtlCol="0">
            <a:spAutoFit/>
          </a:bodyPr>
          <a:lstStyle/>
          <a:p>
            <a:r>
              <a:rPr lang="en-US" sz="2800" i="1" dirty="0">
                <a:latin typeface="Book Antiqua" panose="02040602050305030304" pitchFamily="18" charset="0"/>
              </a:rPr>
              <a:t>“The bow of God's wrath is bent, and the arrow made ready on the string, and justice bends the arrow at your heart, and strains the bow, and it is nothing but the mere pleasure of God, and that of an angry God, without any promise or obligation at all, that keeps the arrow one moment from being made drunk with your blood.”</a:t>
            </a:r>
          </a:p>
        </p:txBody>
      </p:sp>
      <p:sp>
        <p:nvSpPr>
          <p:cNvPr id="5" name="TextBox 4"/>
          <p:cNvSpPr txBox="1"/>
          <p:nvPr/>
        </p:nvSpPr>
        <p:spPr>
          <a:xfrm>
            <a:off x="6022195" y="6041720"/>
            <a:ext cx="6178294" cy="461665"/>
          </a:xfrm>
          <a:prstGeom prst="rect">
            <a:avLst/>
          </a:prstGeom>
          <a:noFill/>
        </p:spPr>
        <p:txBody>
          <a:bodyPr wrap="none" rtlCol="0">
            <a:spAutoFit/>
          </a:bodyPr>
          <a:lstStyle/>
          <a:p>
            <a:r>
              <a:rPr lang="en-US" sz="2400" b="1" dirty="0">
                <a:latin typeface="Book Antiqua" panose="02040602050305030304" pitchFamily="18" charset="0"/>
              </a:rPr>
              <a:t>From </a:t>
            </a:r>
            <a:r>
              <a:rPr lang="en-US" sz="2400" b="1" i="1" dirty="0">
                <a:latin typeface="Book Antiqua" panose="02040602050305030304" pitchFamily="18" charset="0"/>
              </a:rPr>
              <a:t>Sinners in the Hands of an Angry God</a:t>
            </a:r>
          </a:p>
        </p:txBody>
      </p:sp>
    </p:spTree>
    <p:extLst>
      <p:ext uri="{BB962C8B-B14F-4D97-AF65-F5344CB8AC3E}">
        <p14:creationId xmlns:p14="http://schemas.microsoft.com/office/powerpoint/2010/main" val="262356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7" y="1089025"/>
            <a:ext cx="5003800" cy="4351338"/>
          </a:xfrm>
        </p:spPr>
        <p:txBody>
          <a:bodyPr/>
          <a:lstStyle/>
          <a:p>
            <a:r>
              <a:rPr lang="en-US" dirty="0"/>
              <a:t>English preacher who traveled across America, giving sermons at mass gatherings</a:t>
            </a:r>
          </a:p>
          <a:p>
            <a:r>
              <a:rPr lang="en-US" dirty="0"/>
              <a:t>Preached that sinners could be saved through openly professing their faith in God</a:t>
            </a:r>
          </a:p>
        </p:txBody>
      </p:sp>
      <p:sp>
        <p:nvSpPr>
          <p:cNvPr id="4" name="Rectangle 3"/>
          <p:cNvSpPr/>
          <p:nvPr/>
        </p:nvSpPr>
        <p:spPr>
          <a:xfrm>
            <a:off x="50755" y="0"/>
            <a:ext cx="6045245"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George Whitefield</a:t>
            </a:r>
          </a:p>
        </p:txBody>
      </p:sp>
      <p:pic>
        <p:nvPicPr>
          <p:cNvPr id="1026" name="Picture 2" descr="George Whit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77" y="3626379"/>
            <a:ext cx="4530725" cy="3020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lobal.oup.com/us/companion.websites/fdscontent/uscompanion/us/static/companion.websites/9780199389315/maps/ch5/map05_00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586" y="0"/>
            <a:ext cx="5435600" cy="68805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56400" y="1543404"/>
            <a:ext cx="4559300" cy="3970318"/>
          </a:xfrm>
          <a:prstGeom prst="rect">
            <a:avLst/>
          </a:prstGeom>
          <a:solidFill>
            <a:schemeClr val="bg1"/>
          </a:solidFill>
        </p:spPr>
        <p:txBody>
          <a:bodyPr wrap="square" rtlCol="0">
            <a:spAutoFit/>
          </a:bodyPr>
          <a:lstStyle/>
          <a:p>
            <a:pPr algn="just"/>
            <a:r>
              <a:rPr lang="en-US" sz="2800" i="1" dirty="0">
                <a:latin typeface="Book Antiqua" panose="02040602050305030304" pitchFamily="18" charset="0"/>
              </a:rPr>
              <a:t>"Hark! Methinks I hear [the saints] chanting their everlasting hallelujahs, and spending an eternal day in echoing forth triumphant songs of joy. And do you not long, my brethren, to join this heavenly choir?“</a:t>
            </a:r>
          </a:p>
          <a:p>
            <a:pPr algn="just"/>
            <a:r>
              <a:rPr lang="en-US" sz="2800" i="1" dirty="0">
                <a:latin typeface="Book Antiqua" panose="02040602050305030304" pitchFamily="18" charset="0"/>
              </a:rPr>
              <a:t>	-Rev. George Whitefield</a:t>
            </a:r>
          </a:p>
        </p:txBody>
      </p:sp>
    </p:spTree>
    <p:extLst>
      <p:ext uri="{BB962C8B-B14F-4D97-AF65-F5344CB8AC3E}">
        <p14:creationId xmlns:p14="http://schemas.microsoft.com/office/powerpoint/2010/main" val="7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colonial sl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764" y="1418134"/>
            <a:ext cx="7587551" cy="47605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67572" y="0"/>
            <a:ext cx="500329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lackadder ITC" panose="04020505051007020D02" pitchFamily="82" charset="0"/>
              </a:rPr>
              <a:t>Ethnic Groups</a:t>
            </a:r>
            <a:endPar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endParaRPr>
          </a:p>
        </p:txBody>
      </p:sp>
      <p:pic>
        <p:nvPicPr>
          <p:cNvPr id="1028" name="Picture 4" descr="The Great Elector welcomes the French refugees in the Palace of Pots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395998"/>
            <a:ext cx="7138406" cy="4782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cotch irish backcoun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8134"/>
            <a:ext cx="3238500" cy="4760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ews american colon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098" y="1418134"/>
            <a:ext cx="3535536" cy="476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0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ps.ablongman.com/wps/media/objects/244/250679/carnesmg/M07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10761"/>
            <a:ext cx="6753225" cy="684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319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1825625"/>
            <a:ext cx="4775200" cy="4351338"/>
          </a:xfrm>
        </p:spPr>
        <p:txBody>
          <a:bodyPr/>
          <a:lstStyle/>
          <a:p>
            <a:r>
              <a:rPr lang="en-US" dirty="0"/>
              <a:t>Settlers who left Scotland for Ireland, then for America</a:t>
            </a:r>
          </a:p>
          <a:p>
            <a:r>
              <a:rPr lang="en-US" dirty="0"/>
              <a:t>Mostly poor, often illiterate </a:t>
            </a:r>
          </a:p>
          <a:p>
            <a:r>
              <a:rPr lang="en-US" dirty="0"/>
              <a:t>Settled in “The Backcountry” of Pennsylvania, Virginia, the Carolinas, and northern New England</a:t>
            </a:r>
          </a:p>
          <a:p>
            <a:r>
              <a:rPr lang="en-US" dirty="0"/>
              <a:t>Used to fighting for land and often fought with Native Americans</a:t>
            </a:r>
          </a:p>
        </p:txBody>
      </p:sp>
      <p:sp>
        <p:nvSpPr>
          <p:cNvPr id="4" name="Rectangle 3"/>
          <p:cNvSpPr/>
          <p:nvPr/>
        </p:nvSpPr>
        <p:spPr>
          <a:xfrm>
            <a:off x="293011" y="0"/>
            <a:ext cx="3744936"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Scots Irish</a:t>
            </a:r>
          </a:p>
        </p:txBody>
      </p:sp>
      <p:pic>
        <p:nvPicPr>
          <p:cNvPr id="3074" name="Picture 2" descr="Pre-Revolutionary Migration of the Scottish Highlanders &amp; Scots-Iris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8871" y="0"/>
            <a:ext cx="5336529" cy="690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303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49989"/>
            <a:ext cx="5943600" cy="4351338"/>
          </a:xfrm>
        </p:spPr>
        <p:txBody>
          <a:bodyPr>
            <a:normAutofit/>
          </a:bodyPr>
          <a:lstStyle/>
          <a:p>
            <a:r>
              <a:rPr lang="en-US" sz="2400" dirty="0"/>
              <a:t>French immigrant who settled in America</a:t>
            </a:r>
          </a:p>
          <a:p>
            <a:r>
              <a:rPr lang="en-US" sz="2400" dirty="0"/>
              <a:t>Wrote “Letters from an American Farmer” which described an ideal, beautiful America filled with hard working people, no aristocracy or intolerance.</a:t>
            </a:r>
          </a:p>
        </p:txBody>
      </p:sp>
      <p:sp>
        <p:nvSpPr>
          <p:cNvPr id="4" name="Rectangle 3"/>
          <p:cNvSpPr/>
          <p:nvPr/>
        </p:nvSpPr>
        <p:spPr>
          <a:xfrm>
            <a:off x="-138383" y="0"/>
            <a:ext cx="9078127"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Hector St. John Crevecoeur</a:t>
            </a:r>
          </a:p>
        </p:txBody>
      </p:sp>
      <p:pic>
        <p:nvPicPr>
          <p:cNvPr id="4098" name="Picture 2" descr="Image result for hector st. john de creveco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3276599"/>
            <a:ext cx="2867132" cy="3581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48400" y="1104900"/>
            <a:ext cx="5613400" cy="5632311"/>
          </a:xfrm>
          <a:prstGeom prst="rect">
            <a:avLst/>
          </a:prstGeom>
          <a:noFill/>
        </p:spPr>
        <p:txBody>
          <a:bodyPr wrap="square" rtlCol="0">
            <a:spAutoFit/>
          </a:bodyPr>
          <a:lstStyle/>
          <a:p>
            <a:pPr algn="just"/>
            <a:r>
              <a:rPr lang="en-US" sz="2400" i="1" dirty="0">
                <a:latin typeface="Book Antiqua" panose="02040602050305030304" pitchFamily="18" charset="0"/>
              </a:rPr>
              <a:t>“What then is the American, this new man? He is either a European or a descendant of a European; hence that strange mixture of blood, which you will find in no other country. I could point out to you a family whose grandfather was an Englishman, whose wife was Dutch, whose son married a French woman, and whose present four sons have now four wives of different nations. He is an American who, leaving behind him all his ancient prejudices and manners, receives new ones from the new mode of life he has embraced, the new government he obeys, the new rank he holds.” </a:t>
            </a:r>
            <a:r>
              <a:rPr lang="en-US" sz="2400" b="1" i="1" dirty="0">
                <a:latin typeface="Book Antiqua" panose="02040602050305030304" pitchFamily="18" charset="0"/>
              </a:rPr>
              <a:t>– Hector St. John Crevecoeur</a:t>
            </a:r>
          </a:p>
        </p:txBody>
      </p:sp>
    </p:spTree>
    <p:extLst>
      <p:ext uri="{BB962C8B-B14F-4D97-AF65-F5344CB8AC3E}">
        <p14:creationId xmlns:p14="http://schemas.microsoft.com/office/powerpoint/2010/main" val="385838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olonial scien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9910" y="2087642"/>
            <a:ext cx="4063500" cy="3800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62381" y="0"/>
            <a:ext cx="828143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lackadder ITC" panose="04020505051007020D02" pitchFamily="82" charset="0"/>
              </a:rPr>
              <a:t>The Sciences &amp; Education</a:t>
            </a:r>
            <a:endPar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endParaRPr>
          </a:p>
        </p:txBody>
      </p:sp>
      <p:pic>
        <p:nvPicPr>
          <p:cNvPr id="5122" name="Picture 2" descr="http://www.courses.fas.harvard.edu/~hsb41/slides/revere_harvard_engrav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381" y="2022553"/>
            <a:ext cx="5984875" cy="38003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franklin k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492" y="2087641"/>
            <a:ext cx="3989370" cy="3670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3994" y="2087641"/>
            <a:ext cx="3058996" cy="4351258"/>
          </a:xfrm>
          <a:prstGeom prst="rect">
            <a:avLst/>
          </a:prstGeom>
        </p:spPr>
      </p:pic>
      <p:sp>
        <p:nvSpPr>
          <p:cNvPr id="3" name="Rectangle 2"/>
          <p:cNvSpPr/>
          <p:nvPr/>
        </p:nvSpPr>
        <p:spPr>
          <a:xfrm>
            <a:off x="0" y="5888038"/>
            <a:ext cx="11595100" cy="804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43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wEnglandPrimerNto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575" y="3360558"/>
            <a:ext cx="68961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wEnglandPrimerAt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46243"/>
            <a:ext cx="6896100" cy="37719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1349989"/>
            <a:ext cx="5943600" cy="4351338"/>
          </a:xfrm>
        </p:spPr>
        <p:txBody>
          <a:bodyPr>
            <a:normAutofit/>
          </a:bodyPr>
          <a:lstStyle/>
          <a:p>
            <a:r>
              <a:rPr lang="en-US" sz="2400" dirty="0"/>
              <a:t>New England:  Public schools started here in 1635 (Boston Latin School) and towns were required to support them. Education lasted through elementary school. Boys could continue at academies to prepare for college, girls would learn writing and math, then continue studies at home.</a:t>
            </a:r>
          </a:p>
        </p:txBody>
      </p:sp>
      <p:pic>
        <p:nvPicPr>
          <p:cNvPr id="1030" name="Picture 6" descr="http://www.rs41.org/Meetinghouse/schoolhouse48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960952"/>
            <a:ext cx="4343400" cy="28970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05400" y="27115"/>
            <a:ext cx="1527175" cy="861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7115"/>
            <a:ext cx="5684569"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Colonial Schools</a:t>
            </a:r>
          </a:p>
        </p:txBody>
      </p:sp>
    </p:spTree>
    <p:extLst>
      <p:ext uri="{BB962C8B-B14F-4D97-AF65-F5344CB8AC3E}">
        <p14:creationId xmlns:p14="http://schemas.microsoft.com/office/powerpoint/2010/main" val="316962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49989"/>
            <a:ext cx="5943600" cy="4351338"/>
          </a:xfrm>
        </p:spPr>
        <p:txBody>
          <a:bodyPr>
            <a:normAutofit/>
          </a:bodyPr>
          <a:lstStyle/>
          <a:p>
            <a:r>
              <a:rPr lang="en-US" sz="2400" dirty="0"/>
              <a:t>Middle Colonies: Churches often ran schools, and there were private schools by tuition. </a:t>
            </a:r>
          </a:p>
          <a:p>
            <a:r>
              <a:rPr lang="en-US" sz="2400" dirty="0"/>
              <a:t>Southern Colonies:  Children on plantations were often privately tutored. Enslaved children received no education.</a:t>
            </a:r>
          </a:p>
        </p:txBody>
      </p:sp>
      <p:sp>
        <p:nvSpPr>
          <p:cNvPr id="7" name="Rectangle 6"/>
          <p:cNvSpPr/>
          <p:nvPr/>
        </p:nvSpPr>
        <p:spPr>
          <a:xfrm>
            <a:off x="5105400" y="27115"/>
            <a:ext cx="1527175" cy="861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7115"/>
            <a:ext cx="5684569"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Colonial Schools</a:t>
            </a:r>
          </a:p>
        </p:txBody>
      </p:sp>
      <p:pic>
        <p:nvPicPr>
          <p:cNvPr id="2050" name="Picture 2" descr="Image result for colonial teac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575" y="1239658"/>
            <a:ext cx="49339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91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6438" y="245458"/>
            <a:ext cx="4059125" cy="1569660"/>
          </a:xfrm>
          <a:prstGeom prst="rect">
            <a:avLst/>
          </a:prstGeom>
          <a:noFill/>
        </p:spPr>
        <p:txBody>
          <a:bodyPr wrap="non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The Arts</a:t>
            </a:r>
          </a:p>
        </p:txBody>
      </p:sp>
      <p:sp>
        <p:nvSpPr>
          <p:cNvPr id="6" name="AutoShape 4" descr="Image result for colonial cul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Effect and influence of Colonial Rule on Nigeria’s Culture and Tradition, advantages, disadvantages, effect, coloniz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s://www.nrm.org/wp2016/wp-content/uploads/2015/05/NR_New_Tavern_Sign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138" y="1595436"/>
            <a:ext cx="8729360" cy="504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7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6869" y="1449540"/>
            <a:ext cx="7913531" cy="5408460"/>
          </a:xfrm>
        </p:spPr>
        <p:txBody>
          <a:bodyPr>
            <a:normAutofit fontScale="92500" lnSpcReduction="10000"/>
          </a:bodyPr>
          <a:lstStyle/>
          <a:p>
            <a:r>
              <a:rPr lang="en-US" dirty="0">
                <a:solidFill>
                  <a:srgbClr val="C00000"/>
                </a:solidFill>
              </a:rPr>
              <a:t>Harvard, Massachusetts (Puritan) 1636</a:t>
            </a:r>
          </a:p>
          <a:p>
            <a:r>
              <a:rPr lang="en-US" dirty="0">
                <a:solidFill>
                  <a:srgbClr val="00B050"/>
                </a:solidFill>
              </a:rPr>
              <a:t>William &amp; Mary, Virginia (Anglican) 1694</a:t>
            </a:r>
          </a:p>
          <a:p>
            <a:r>
              <a:rPr lang="en-US" dirty="0">
                <a:solidFill>
                  <a:srgbClr val="0070C0"/>
                </a:solidFill>
              </a:rPr>
              <a:t>Yale, Connecticut (Congregationalist) 1701</a:t>
            </a:r>
          </a:p>
          <a:p>
            <a:r>
              <a:rPr lang="en-US" dirty="0">
                <a:solidFill>
                  <a:schemeClr val="accent2"/>
                </a:solidFill>
              </a:rPr>
              <a:t>Princeton, New Jersey (Presbyterian) 1746</a:t>
            </a:r>
          </a:p>
          <a:p>
            <a:r>
              <a:rPr lang="en-US" dirty="0">
                <a:solidFill>
                  <a:schemeClr val="accent1"/>
                </a:solidFill>
              </a:rPr>
              <a:t>Columbia, New York (Anglican) 1754</a:t>
            </a:r>
          </a:p>
          <a:p>
            <a:r>
              <a:rPr lang="en-US" dirty="0">
                <a:solidFill>
                  <a:srgbClr val="663300"/>
                </a:solidFill>
              </a:rPr>
              <a:t>Brown, Rhode Island (Baptist) 1764</a:t>
            </a:r>
          </a:p>
          <a:p>
            <a:r>
              <a:rPr lang="en-US" dirty="0">
                <a:solidFill>
                  <a:srgbClr val="FF0000"/>
                </a:solidFill>
              </a:rPr>
              <a:t>Rutgers, New Jersey (Dutch Reformed) 1766</a:t>
            </a:r>
          </a:p>
          <a:p>
            <a:r>
              <a:rPr lang="en-US" dirty="0">
                <a:solidFill>
                  <a:schemeClr val="accent5">
                    <a:lumMod val="50000"/>
                  </a:schemeClr>
                </a:solidFill>
              </a:rPr>
              <a:t>University of Pennsylvania (Secular) 1765</a:t>
            </a:r>
          </a:p>
          <a:p>
            <a:r>
              <a:rPr lang="en-US" dirty="0">
                <a:solidFill>
                  <a:schemeClr val="accent6">
                    <a:lumMod val="50000"/>
                  </a:schemeClr>
                </a:solidFill>
              </a:rPr>
              <a:t>Dartmouth, New Hampshire (Congregationalist) 1769</a:t>
            </a:r>
          </a:p>
          <a:p>
            <a:pPr marL="0" indent="0">
              <a:buNone/>
            </a:pPr>
            <a:endParaRPr lang="en-US" dirty="0"/>
          </a:p>
          <a:p>
            <a:pPr marL="0" indent="0">
              <a:buNone/>
            </a:pPr>
            <a:r>
              <a:rPr lang="en-US" dirty="0"/>
              <a:t>These trained men to become doctors, lawyers, or ministers</a:t>
            </a:r>
          </a:p>
        </p:txBody>
      </p:sp>
      <p:pic>
        <p:nvPicPr>
          <p:cNvPr id="6146" name="Picture 2" descr="Image result for colonial america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3391" y="-492125"/>
            <a:ext cx="6435660" cy="82328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74039" y="249211"/>
            <a:ext cx="5679761"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Colonial Colleges</a:t>
            </a:r>
          </a:p>
        </p:txBody>
      </p:sp>
      <p:sp>
        <p:nvSpPr>
          <p:cNvPr id="6" name="Oval 5"/>
          <p:cNvSpPr/>
          <p:nvPr/>
        </p:nvSpPr>
        <p:spPr>
          <a:xfrm>
            <a:off x="2671428" y="1765300"/>
            <a:ext cx="165100" cy="1778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65798" y="2119923"/>
            <a:ext cx="165100" cy="1778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08905" y="2538046"/>
            <a:ext cx="165100" cy="177800"/>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13708" y="2336800"/>
            <a:ext cx="165100" cy="1778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43805" y="2715846"/>
            <a:ext cx="165100" cy="1778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88574" y="2869223"/>
            <a:ext cx="165100" cy="177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88405" y="2958123"/>
            <a:ext cx="165100" cy="177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123305" y="3047023"/>
            <a:ext cx="165100" cy="177800"/>
          </a:xfrm>
          <a:prstGeom prst="ellips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919826" y="4014069"/>
            <a:ext cx="165100" cy="1778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686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1485900"/>
            <a:ext cx="5635458" cy="4691063"/>
          </a:xfrm>
        </p:spPr>
        <p:txBody>
          <a:bodyPr/>
          <a:lstStyle/>
          <a:p>
            <a:r>
              <a:rPr lang="en-US" dirty="0"/>
              <a:t>Father of American Botany</a:t>
            </a:r>
          </a:p>
          <a:p>
            <a:r>
              <a:rPr lang="en-US" dirty="0"/>
              <a:t>Traveled across the colonies collecting and categorizing plants and seeds.</a:t>
            </a:r>
          </a:p>
          <a:p>
            <a:r>
              <a:rPr lang="en-US" dirty="0"/>
              <a:t>Had a botanical garden at his home and was the first to hybridize certain flowering shrubs.</a:t>
            </a:r>
          </a:p>
          <a:p>
            <a:endParaRPr lang="en-US" dirty="0"/>
          </a:p>
        </p:txBody>
      </p:sp>
      <p:sp>
        <p:nvSpPr>
          <p:cNvPr id="4" name="Rectangle 3"/>
          <p:cNvSpPr/>
          <p:nvPr/>
        </p:nvSpPr>
        <p:spPr>
          <a:xfrm>
            <a:off x="255682" y="0"/>
            <a:ext cx="4733989"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John Bartram</a:t>
            </a:r>
          </a:p>
        </p:txBody>
      </p:sp>
      <p:pic>
        <p:nvPicPr>
          <p:cNvPr id="3074" name="Picture 2" descr="https://1.bp.blogspot.com/-Lj9Orxu2HBE/VOd-oBr8axI/AAAAAAAACCQ/MoGBABKCHd4/s1600/john-bart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332" y="207011"/>
            <a:ext cx="3290079" cy="32900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bartramsgarden.org/wp-content/uploads/2015/01/Franklinia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6359" y="3495496"/>
            <a:ext cx="4787441" cy="319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66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795157" cy="4351338"/>
          </a:xfrm>
        </p:spPr>
        <p:txBody>
          <a:bodyPr/>
          <a:lstStyle/>
          <a:p>
            <a:r>
              <a:rPr lang="en-US" dirty="0"/>
              <a:t>Boston-born Philadelphia printer, scientist, and scholar</a:t>
            </a:r>
          </a:p>
        </p:txBody>
      </p:sp>
      <p:sp>
        <p:nvSpPr>
          <p:cNvPr id="4" name="Rectangle 3"/>
          <p:cNvSpPr/>
          <p:nvPr/>
        </p:nvSpPr>
        <p:spPr>
          <a:xfrm>
            <a:off x="0" y="0"/>
            <a:ext cx="6176691"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Benjamin Franklin</a:t>
            </a:r>
          </a:p>
        </p:txBody>
      </p:sp>
      <p:pic>
        <p:nvPicPr>
          <p:cNvPr id="1026" name="Picture 2" descr="Franklin, Benjam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061" y="146957"/>
            <a:ext cx="5314496" cy="656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70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Franklin_the_printer.jpg"/>
          <p:cNvPicPr>
            <a:picLocks noChangeAspect="1"/>
          </p:cNvPicPr>
          <p:nvPr/>
        </p:nvPicPr>
        <p:blipFill>
          <a:blip r:embed="rId2" cstate="print"/>
          <a:stretch>
            <a:fillRect/>
          </a:stretch>
        </p:blipFill>
        <p:spPr>
          <a:xfrm>
            <a:off x="1536510" y="228600"/>
            <a:ext cx="9151050" cy="5257800"/>
          </a:xfrm>
          <a:prstGeom prst="rect">
            <a:avLst/>
          </a:prstGeom>
        </p:spPr>
      </p:pic>
      <p:pic>
        <p:nvPicPr>
          <p:cNvPr id="2050" name="Picture 2" descr="https://lh4.googleusercontent.com/-_DcRw-uAKJ8/VI472rfjhCI/AAAAAAAAHKw/3Ynf1gpyEv4/s640/blogger-image-19691116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28484">
            <a:off x="7127708" y="2694398"/>
            <a:ext cx="2873683" cy="361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5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300px-poor_richard_almanack_1739.jpg"/>
          <p:cNvPicPr>
            <a:picLocks noChangeAspect="1"/>
          </p:cNvPicPr>
          <p:nvPr/>
        </p:nvPicPr>
        <p:blipFill>
          <a:blip r:embed="rId2" cstate="print"/>
          <a:stretch>
            <a:fillRect/>
          </a:stretch>
        </p:blipFill>
        <p:spPr>
          <a:xfrm>
            <a:off x="1752601" y="152400"/>
            <a:ext cx="4099367" cy="6477000"/>
          </a:xfrm>
          <a:prstGeom prst="rect">
            <a:avLst/>
          </a:prstGeom>
        </p:spPr>
      </p:pic>
      <p:sp>
        <p:nvSpPr>
          <p:cNvPr id="4" name="TextBox 3"/>
          <p:cNvSpPr txBox="1"/>
          <p:nvPr/>
        </p:nvSpPr>
        <p:spPr>
          <a:xfrm>
            <a:off x="5867400" y="304801"/>
            <a:ext cx="4724400" cy="954107"/>
          </a:xfrm>
          <a:prstGeom prst="rect">
            <a:avLst/>
          </a:prstGeom>
          <a:noFill/>
        </p:spPr>
        <p:txBody>
          <a:bodyPr wrap="square" rtlCol="0">
            <a:spAutoFit/>
          </a:bodyPr>
          <a:lstStyle/>
          <a:p>
            <a:r>
              <a:rPr lang="en-US" sz="2800" dirty="0">
                <a:solidFill>
                  <a:schemeClr val="bg1"/>
                </a:solidFill>
                <a:latin typeface="Blackadder ITC" pitchFamily="82" charset="0"/>
              </a:rPr>
              <a:t>Early to bed, early to rise, makes a man healthy, wealthy, and wise.</a:t>
            </a:r>
            <a:endParaRPr lang="en-US" sz="2800" dirty="0">
              <a:latin typeface="Blackadder ITC" pitchFamily="82" charset="0"/>
            </a:endParaRPr>
          </a:p>
        </p:txBody>
      </p:sp>
      <p:sp>
        <p:nvSpPr>
          <p:cNvPr id="5" name="TextBox 4"/>
          <p:cNvSpPr txBox="1"/>
          <p:nvPr/>
        </p:nvSpPr>
        <p:spPr>
          <a:xfrm>
            <a:off x="5943600" y="1371600"/>
            <a:ext cx="4724400" cy="523220"/>
          </a:xfrm>
          <a:prstGeom prst="rect">
            <a:avLst/>
          </a:prstGeom>
          <a:noFill/>
        </p:spPr>
        <p:txBody>
          <a:bodyPr wrap="square" rtlCol="0">
            <a:spAutoFit/>
          </a:bodyPr>
          <a:lstStyle/>
          <a:p>
            <a:r>
              <a:rPr lang="en-US" sz="2800" dirty="0">
                <a:solidFill>
                  <a:schemeClr val="bg1"/>
                </a:solidFill>
                <a:latin typeface="Blackadder ITC" pitchFamily="82" charset="0"/>
              </a:rPr>
              <a:t>A fool and his money are soon parted.</a:t>
            </a:r>
            <a:endParaRPr lang="en-US" sz="2800" dirty="0">
              <a:latin typeface="Blackadder ITC" pitchFamily="82" charset="0"/>
            </a:endParaRPr>
          </a:p>
        </p:txBody>
      </p:sp>
      <p:sp>
        <p:nvSpPr>
          <p:cNvPr id="6" name="TextBox 5"/>
          <p:cNvSpPr txBox="1"/>
          <p:nvPr/>
        </p:nvSpPr>
        <p:spPr>
          <a:xfrm>
            <a:off x="5943600" y="2057400"/>
            <a:ext cx="4724400" cy="523220"/>
          </a:xfrm>
          <a:prstGeom prst="rect">
            <a:avLst/>
          </a:prstGeom>
          <a:noFill/>
        </p:spPr>
        <p:txBody>
          <a:bodyPr wrap="square" rtlCol="0">
            <a:spAutoFit/>
          </a:bodyPr>
          <a:lstStyle/>
          <a:p>
            <a:r>
              <a:rPr lang="en-US" sz="2800" dirty="0">
                <a:solidFill>
                  <a:schemeClr val="bg1"/>
                </a:solidFill>
                <a:latin typeface="Blackadder ITC" pitchFamily="82" charset="0"/>
              </a:rPr>
              <a:t>Fish and guests stink after three days.</a:t>
            </a:r>
            <a:endParaRPr lang="en-US" sz="2800" dirty="0">
              <a:latin typeface="Blackadder ITC" pitchFamily="82" charset="0"/>
            </a:endParaRPr>
          </a:p>
        </p:txBody>
      </p:sp>
      <p:sp>
        <p:nvSpPr>
          <p:cNvPr id="7" name="TextBox 6"/>
          <p:cNvSpPr txBox="1"/>
          <p:nvPr/>
        </p:nvSpPr>
        <p:spPr>
          <a:xfrm>
            <a:off x="5943600" y="2743201"/>
            <a:ext cx="4724400" cy="954107"/>
          </a:xfrm>
          <a:prstGeom prst="rect">
            <a:avLst/>
          </a:prstGeom>
          <a:noFill/>
        </p:spPr>
        <p:txBody>
          <a:bodyPr wrap="square" rtlCol="0">
            <a:spAutoFit/>
          </a:bodyPr>
          <a:lstStyle/>
          <a:p>
            <a:r>
              <a:rPr lang="en-US" sz="2800" dirty="0">
                <a:solidFill>
                  <a:schemeClr val="bg1"/>
                </a:solidFill>
                <a:latin typeface="Blackadder ITC" pitchFamily="82" charset="0"/>
              </a:rPr>
              <a:t>Be slow in choosing a friend, and slower in changing.</a:t>
            </a:r>
            <a:endParaRPr lang="en-US" sz="2800" dirty="0">
              <a:latin typeface="Blackadder ITC" pitchFamily="82" charset="0"/>
            </a:endParaRPr>
          </a:p>
        </p:txBody>
      </p:sp>
      <p:sp>
        <p:nvSpPr>
          <p:cNvPr id="8" name="TextBox 7"/>
          <p:cNvSpPr txBox="1"/>
          <p:nvPr/>
        </p:nvSpPr>
        <p:spPr>
          <a:xfrm>
            <a:off x="5943600" y="3733801"/>
            <a:ext cx="4724400" cy="954107"/>
          </a:xfrm>
          <a:prstGeom prst="rect">
            <a:avLst/>
          </a:prstGeom>
          <a:noFill/>
        </p:spPr>
        <p:txBody>
          <a:bodyPr wrap="square" rtlCol="0">
            <a:spAutoFit/>
          </a:bodyPr>
          <a:lstStyle/>
          <a:p>
            <a:r>
              <a:rPr lang="en-US" sz="2800" dirty="0">
                <a:solidFill>
                  <a:schemeClr val="bg1"/>
                </a:solidFill>
                <a:latin typeface="Blackadder ITC" pitchFamily="82" charset="0"/>
              </a:rPr>
              <a:t>Keep thy shop, and thy shop will keep thee.</a:t>
            </a:r>
            <a:endParaRPr lang="en-US" sz="2800" dirty="0">
              <a:latin typeface="Blackadder ITC" pitchFamily="82" charset="0"/>
            </a:endParaRPr>
          </a:p>
        </p:txBody>
      </p:sp>
      <p:sp>
        <p:nvSpPr>
          <p:cNvPr id="9" name="TextBox 8"/>
          <p:cNvSpPr txBox="1"/>
          <p:nvPr/>
        </p:nvSpPr>
        <p:spPr>
          <a:xfrm>
            <a:off x="5943600" y="4648200"/>
            <a:ext cx="4724400" cy="523220"/>
          </a:xfrm>
          <a:prstGeom prst="rect">
            <a:avLst/>
          </a:prstGeom>
          <a:noFill/>
        </p:spPr>
        <p:txBody>
          <a:bodyPr wrap="square" rtlCol="0">
            <a:spAutoFit/>
          </a:bodyPr>
          <a:lstStyle/>
          <a:p>
            <a:r>
              <a:rPr lang="en-US" sz="2800" dirty="0">
                <a:solidFill>
                  <a:schemeClr val="bg1"/>
                </a:solidFill>
                <a:latin typeface="Blackadder ITC" pitchFamily="82" charset="0"/>
              </a:rPr>
              <a:t>A  penny saved, is a penny earned..</a:t>
            </a:r>
            <a:endParaRPr lang="en-US" sz="2800" dirty="0">
              <a:latin typeface="Blackadder ITC" pitchFamily="82" charset="0"/>
            </a:endParaRPr>
          </a:p>
        </p:txBody>
      </p:sp>
      <p:sp>
        <p:nvSpPr>
          <p:cNvPr id="10" name="TextBox 9"/>
          <p:cNvSpPr txBox="1"/>
          <p:nvPr/>
        </p:nvSpPr>
        <p:spPr>
          <a:xfrm>
            <a:off x="5943600" y="5486400"/>
            <a:ext cx="4724400" cy="523220"/>
          </a:xfrm>
          <a:prstGeom prst="rect">
            <a:avLst/>
          </a:prstGeom>
          <a:noFill/>
        </p:spPr>
        <p:txBody>
          <a:bodyPr wrap="square" rtlCol="0">
            <a:spAutoFit/>
          </a:bodyPr>
          <a:lstStyle/>
          <a:p>
            <a:r>
              <a:rPr lang="en-US" sz="2800" dirty="0">
                <a:solidFill>
                  <a:schemeClr val="bg1"/>
                </a:solidFill>
                <a:latin typeface="Blackadder ITC" pitchFamily="82" charset="0"/>
              </a:rPr>
              <a:t>A  lie stand on one leg, the truth on two.</a:t>
            </a:r>
            <a:endParaRPr lang="en-US" sz="2800" dirty="0">
              <a:latin typeface="Blackadder ITC" pitchFamily="82" charset="0"/>
            </a:endParaRPr>
          </a:p>
        </p:txBody>
      </p:sp>
      <p:sp>
        <p:nvSpPr>
          <p:cNvPr id="11" name="TextBox 10"/>
          <p:cNvSpPr txBox="1"/>
          <p:nvPr/>
        </p:nvSpPr>
        <p:spPr>
          <a:xfrm>
            <a:off x="5943600" y="6172200"/>
            <a:ext cx="4724400" cy="523220"/>
          </a:xfrm>
          <a:prstGeom prst="rect">
            <a:avLst/>
          </a:prstGeom>
          <a:noFill/>
        </p:spPr>
        <p:txBody>
          <a:bodyPr wrap="square" rtlCol="0">
            <a:spAutoFit/>
          </a:bodyPr>
          <a:lstStyle/>
          <a:p>
            <a:r>
              <a:rPr lang="en-US" sz="2800" dirty="0">
                <a:solidFill>
                  <a:schemeClr val="bg1"/>
                </a:solidFill>
                <a:latin typeface="Blackadder ITC" pitchFamily="82" charset="0"/>
              </a:rPr>
              <a:t>One rotten apple spoils his companion..</a:t>
            </a:r>
            <a:endParaRPr lang="en-US" sz="2800" dirty="0">
              <a:latin typeface="Blackadder ITC" pitchFamily="82" charset="0"/>
            </a:endParaRPr>
          </a:p>
        </p:txBody>
      </p:sp>
    </p:spTree>
    <p:extLst>
      <p:ext uri="{BB962C8B-B14F-4D97-AF65-F5344CB8AC3E}">
        <p14:creationId xmlns:p14="http://schemas.microsoft.com/office/powerpoint/2010/main" val="24530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ppt_x"/>
                                          </p:val>
                                        </p:tav>
                                        <p:tav tm="100000">
                                          <p:val>
                                            <p:strVal val="#ppt_x"/>
                                          </p:val>
                                        </p:tav>
                                      </p:tavLst>
                                    </p:anim>
                                    <p:anim calcmode="lin" valueType="num">
                                      <p:cBhvr additive="base">
                                        <p:cTn id="3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ppt_x"/>
                                          </p:val>
                                        </p:tav>
                                        <p:tav tm="100000">
                                          <p:val>
                                            <p:strVal val="#ppt_x"/>
                                          </p:val>
                                        </p:tav>
                                      </p:tavLst>
                                    </p:anim>
                                    <p:anim calcmode="lin" valueType="num">
                                      <p:cBhvr additive="base">
                                        <p:cTn id="3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ppt_x"/>
                                          </p:val>
                                        </p:tav>
                                        <p:tav tm="100000">
                                          <p:val>
                                            <p:strVal val="#ppt_x"/>
                                          </p:val>
                                        </p:tav>
                                      </p:tavLst>
                                    </p:anim>
                                    <p:anim calcmode="lin" valueType="num">
                                      <p:cBhvr additive="base">
                                        <p:cTn id="4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1000" fill="hold"/>
                                        <p:tgtEl>
                                          <p:spTgt spid="11"/>
                                        </p:tgtEl>
                                        <p:attrNameLst>
                                          <p:attrName>ppt_x</p:attrName>
                                        </p:attrNameLst>
                                      </p:cBhvr>
                                      <p:tavLst>
                                        <p:tav tm="0">
                                          <p:val>
                                            <p:strVal val="#ppt_x"/>
                                          </p:val>
                                        </p:tav>
                                        <p:tav tm="100000">
                                          <p:val>
                                            <p:strVal val="#ppt_x"/>
                                          </p:val>
                                        </p:tav>
                                      </p:tavLst>
                                    </p:anim>
                                    <p:anim calcmode="lin" valueType="num">
                                      <p:cBhvr additive="base">
                                        <p:cTn id="5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Franklin_style_bifocals.jpg"/>
          <p:cNvPicPr>
            <a:picLocks noChangeAspect="1"/>
          </p:cNvPicPr>
          <p:nvPr/>
        </p:nvPicPr>
        <p:blipFill>
          <a:blip r:embed="rId2" cstate="print"/>
          <a:stretch>
            <a:fillRect/>
          </a:stretch>
        </p:blipFill>
        <p:spPr>
          <a:xfrm>
            <a:off x="3352800" y="1854200"/>
            <a:ext cx="5486400" cy="3149600"/>
          </a:xfrm>
          <a:prstGeom prst="rect">
            <a:avLst/>
          </a:prstGeom>
        </p:spPr>
      </p:pic>
    </p:spTree>
    <p:extLst>
      <p:ext uri="{BB962C8B-B14F-4D97-AF65-F5344CB8AC3E}">
        <p14:creationId xmlns:p14="http://schemas.microsoft.com/office/powerpoint/2010/main" val="300333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gulf_stream_map.jpg"/>
          <p:cNvPicPr>
            <a:picLocks noChangeAspect="1"/>
          </p:cNvPicPr>
          <p:nvPr/>
        </p:nvPicPr>
        <p:blipFill>
          <a:blip r:embed="rId2" cstate="print"/>
          <a:stretch>
            <a:fillRect/>
          </a:stretch>
        </p:blipFill>
        <p:spPr>
          <a:xfrm>
            <a:off x="4038601" y="1752600"/>
            <a:ext cx="3922059" cy="3429000"/>
          </a:xfrm>
          <a:prstGeom prst="rect">
            <a:avLst/>
          </a:prstGeom>
        </p:spPr>
      </p:pic>
    </p:spTree>
    <p:extLst>
      <p:ext uri="{BB962C8B-B14F-4D97-AF65-F5344CB8AC3E}">
        <p14:creationId xmlns:p14="http://schemas.microsoft.com/office/powerpoint/2010/main" val="3571441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Franklin_stove.jpg"/>
          <p:cNvPicPr>
            <a:picLocks noChangeAspect="1"/>
          </p:cNvPicPr>
          <p:nvPr/>
        </p:nvPicPr>
        <p:blipFill>
          <a:blip r:embed="rId2" cstate="print"/>
          <a:stretch>
            <a:fillRect/>
          </a:stretch>
        </p:blipFill>
        <p:spPr>
          <a:xfrm>
            <a:off x="3581400" y="1447800"/>
            <a:ext cx="4724400" cy="3562662"/>
          </a:xfrm>
          <a:prstGeom prst="rect">
            <a:avLst/>
          </a:prstGeom>
        </p:spPr>
      </p:pic>
    </p:spTree>
    <p:extLst>
      <p:ext uri="{BB962C8B-B14F-4D97-AF65-F5344CB8AC3E}">
        <p14:creationId xmlns:p14="http://schemas.microsoft.com/office/powerpoint/2010/main" val="4099803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residentiallightning.gif"/>
          <p:cNvPicPr>
            <a:picLocks noChangeAspect="1"/>
          </p:cNvPicPr>
          <p:nvPr/>
        </p:nvPicPr>
        <p:blipFill>
          <a:blip r:embed="rId2" cstate="print"/>
          <a:stretch>
            <a:fillRect/>
          </a:stretch>
        </p:blipFill>
        <p:spPr>
          <a:xfrm>
            <a:off x="5257800" y="3657600"/>
            <a:ext cx="4629150" cy="2857500"/>
          </a:xfrm>
          <a:prstGeom prst="rect">
            <a:avLst/>
          </a:prstGeom>
        </p:spPr>
      </p:pic>
      <p:pic>
        <p:nvPicPr>
          <p:cNvPr id="3" name="Picture 2" descr="lightning-gallery-18.jpg">
            <a:hlinkClick r:id="rId3"/>
          </p:cNvPr>
          <p:cNvPicPr>
            <a:picLocks noChangeAspect="1"/>
          </p:cNvPicPr>
          <p:nvPr/>
        </p:nvPicPr>
        <p:blipFill>
          <a:blip r:embed="rId4" cstate="print"/>
          <a:stretch>
            <a:fillRect/>
          </a:stretch>
        </p:blipFill>
        <p:spPr>
          <a:xfrm>
            <a:off x="1524000" y="0"/>
            <a:ext cx="5105400" cy="4267200"/>
          </a:xfrm>
          <a:prstGeom prst="rect">
            <a:avLst/>
          </a:prstGeom>
        </p:spPr>
      </p:pic>
    </p:spTree>
    <p:extLst>
      <p:ext uri="{BB962C8B-B14F-4D97-AF65-F5344CB8AC3E}">
        <p14:creationId xmlns:p14="http://schemas.microsoft.com/office/powerpoint/2010/main" val="2413010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482718264_87c8b2b0ff_b.jpg">
            <a:hlinkClick r:id="rId2"/>
          </p:cNvPr>
          <p:cNvPicPr>
            <a:picLocks noChangeAspect="1"/>
          </p:cNvPicPr>
          <p:nvPr/>
        </p:nvPicPr>
        <p:blipFill>
          <a:blip r:embed="rId3" cstate="print"/>
          <a:stretch>
            <a:fillRect/>
          </a:stretch>
        </p:blipFill>
        <p:spPr>
          <a:xfrm>
            <a:off x="3733800" y="3810001"/>
            <a:ext cx="4035552" cy="2853261"/>
          </a:xfrm>
          <a:prstGeom prst="rect">
            <a:avLst/>
          </a:prstGeom>
        </p:spPr>
      </p:pic>
      <p:pic>
        <p:nvPicPr>
          <p:cNvPr id="3" name="Picture 2" descr="07glas.xlarge1.jpg"/>
          <p:cNvPicPr>
            <a:picLocks noChangeAspect="1"/>
          </p:cNvPicPr>
          <p:nvPr/>
        </p:nvPicPr>
        <p:blipFill>
          <a:blip r:embed="rId4" cstate="print"/>
          <a:stretch>
            <a:fillRect/>
          </a:stretch>
        </p:blipFill>
        <p:spPr>
          <a:xfrm>
            <a:off x="2895600" y="152400"/>
            <a:ext cx="5715000" cy="3333750"/>
          </a:xfrm>
          <a:prstGeom prst="rect">
            <a:avLst/>
          </a:prstGeom>
        </p:spPr>
      </p:pic>
    </p:spTree>
    <p:extLst>
      <p:ext uri="{BB962C8B-B14F-4D97-AF65-F5344CB8AC3E}">
        <p14:creationId xmlns:p14="http://schemas.microsoft.com/office/powerpoint/2010/main" val="58756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1471905"/>
            <a:ext cx="4508500" cy="4351338"/>
          </a:xfrm>
        </p:spPr>
        <p:txBody>
          <a:bodyPr/>
          <a:lstStyle/>
          <a:p>
            <a:r>
              <a:rPr lang="en-US" dirty="0"/>
              <a:t>American-born painter</a:t>
            </a:r>
          </a:p>
          <a:p>
            <a:r>
              <a:rPr lang="en-US" dirty="0"/>
              <a:t>Became famous in London</a:t>
            </a:r>
          </a:p>
        </p:txBody>
      </p:sp>
      <p:sp>
        <p:nvSpPr>
          <p:cNvPr id="4" name="Rectangle 3"/>
          <p:cNvSpPr/>
          <p:nvPr/>
        </p:nvSpPr>
        <p:spPr>
          <a:xfrm>
            <a:off x="0" y="0"/>
            <a:ext cx="5245347"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Benjamin West</a:t>
            </a:r>
          </a:p>
        </p:txBody>
      </p:sp>
      <p:pic>
        <p:nvPicPr>
          <p:cNvPr id="1026" name="Picture 2" descr="https://upload.wikimedia.org/wikipedia/commons/1/15/Treaty_of_Penn_with_Indians_by_Benjamin_W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185" y="-408990"/>
            <a:ext cx="5407573" cy="3761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4/4f/Benjamin_West_005.jpg/1280px-Benjamin_West_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185" y="3352800"/>
            <a:ext cx="5310815" cy="35391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5/5f/Benjamin_West%2C_English_%28born_America%29_-_Benjamin_Franklin_Drawing_Electricity_from_the_Sky_-_Google_Art_Project.jpg/800px-Benjamin_West%2C_English_%28born_America%29_-_Benjamin_Franklin_Drawing_Electricity_from_the_Sky_-_Google_Art_Proj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8332" y="2497036"/>
            <a:ext cx="3212853" cy="4305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9/9a/James_Smith_-_Benjamin_West_-_Google_Art_Project.jpg/800px-James_Smith_-_Benjamin_West_-_Google_Art_Projec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92" y="2704098"/>
            <a:ext cx="2929349" cy="3390721"/>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7572" y="6144414"/>
            <a:ext cx="1600310" cy="369332"/>
          </a:xfrm>
          <a:prstGeom prst="rect">
            <a:avLst/>
          </a:prstGeom>
          <a:noFill/>
        </p:spPr>
        <p:txBody>
          <a:bodyPr wrap="none" rtlCol="0">
            <a:spAutoFit/>
          </a:bodyPr>
          <a:lstStyle/>
          <a:p>
            <a:r>
              <a:rPr lang="en-US" dirty="0"/>
              <a:t>Benjamin West</a:t>
            </a:r>
          </a:p>
        </p:txBody>
      </p:sp>
    </p:spTree>
    <p:extLst>
      <p:ext uri="{BB962C8B-B14F-4D97-AF65-F5344CB8AC3E}">
        <p14:creationId xmlns:p14="http://schemas.microsoft.com/office/powerpoint/2010/main" val="1182612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descr="PhilosophicalHall.jpg"/>
          <p:cNvPicPr>
            <a:picLocks noChangeAspect="1"/>
          </p:cNvPicPr>
          <p:nvPr/>
        </p:nvPicPr>
        <p:blipFill>
          <a:blip r:embed="rId3" cstate="print"/>
          <a:stretch>
            <a:fillRect/>
          </a:stretch>
        </p:blipFill>
        <p:spPr>
          <a:xfrm>
            <a:off x="5943600" y="152400"/>
            <a:ext cx="4470400" cy="3429000"/>
          </a:xfrm>
          <a:prstGeom prst="rect">
            <a:avLst/>
          </a:prstGeom>
        </p:spPr>
      </p:pic>
      <p:pic>
        <p:nvPicPr>
          <p:cNvPr id="4" name="Picture 3" descr="philadelphia-hospital.jpg"/>
          <p:cNvPicPr>
            <a:picLocks noChangeAspect="1"/>
          </p:cNvPicPr>
          <p:nvPr/>
        </p:nvPicPr>
        <p:blipFill>
          <a:blip r:embed="rId4" cstate="print"/>
          <a:stretch>
            <a:fillRect/>
          </a:stretch>
        </p:blipFill>
        <p:spPr>
          <a:xfrm>
            <a:off x="1905000" y="3657600"/>
            <a:ext cx="3911600" cy="2933700"/>
          </a:xfrm>
          <a:prstGeom prst="rect">
            <a:avLst/>
          </a:prstGeom>
        </p:spPr>
      </p:pic>
      <p:pic>
        <p:nvPicPr>
          <p:cNvPr id="5" name="Picture 4" descr="phillylib.jpg"/>
          <p:cNvPicPr>
            <a:picLocks noChangeAspect="1"/>
          </p:cNvPicPr>
          <p:nvPr/>
        </p:nvPicPr>
        <p:blipFill>
          <a:blip r:embed="rId5" cstate="print"/>
          <a:stretch>
            <a:fillRect/>
          </a:stretch>
        </p:blipFill>
        <p:spPr>
          <a:xfrm>
            <a:off x="5943600" y="3657600"/>
            <a:ext cx="4419600" cy="3014662"/>
          </a:xfrm>
          <a:prstGeom prst="rect">
            <a:avLst/>
          </a:prstGeom>
        </p:spPr>
      </p:pic>
      <p:pic>
        <p:nvPicPr>
          <p:cNvPr id="6" name="Picture 5" descr="university-pennsylvania-t001.jpg"/>
          <p:cNvPicPr>
            <a:picLocks noChangeAspect="1"/>
          </p:cNvPicPr>
          <p:nvPr/>
        </p:nvPicPr>
        <p:blipFill>
          <a:blip r:embed="rId6" cstate="print"/>
          <a:stretch>
            <a:fillRect/>
          </a:stretch>
        </p:blipFill>
        <p:spPr>
          <a:xfrm>
            <a:off x="1752600" y="152400"/>
            <a:ext cx="3962400" cy="3276600"/>
          </a:xfrm>
          <a:prstGeom prst="rect">
            <a:avLst/>
          </a:prstGeom>
        </p:spPr>
      </p:pic>
      <p:pic>
        <p:nvPicPr>
          <p:cNvPr id="7" name="Picture 6" descr="180px-Benjamin_Franklin,_The_Fireman.jpg"/>
          <p:cNvPicPr>
            <a:picLocks noChangeAspect="1"/>
          </p:cNvPicPr>
          <p:nvPr/>
        </p:nvPicPr>
        <p:blipFill>
          <a:blip r:embed="rId7" cstate="print"/>
          <a:stretch>
            <a:fillRect/>
          </a:stretch>
        </p:blipFill>
        <p:spPr>
          <a:xfrm>
            <a:off x="5105400" y="2590800"/>
            <a:ext cx="1645920" cy="1901952"/>
          </a:xfrm>
          <a:prstGeom prst="rect">
            <a:avLst/>
          </a:prstGeom>
        </p:spPr>
      </p:pic>
      <p:pic>
        <p:nvPicPr>
          <p:cNvPr id="3074" name="Picture 2" descr="http://www.thehistoryblog.com/wp-content/uploads/2012/05/The-Philadelphia-Contributionship-fire-mark-mid1800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9854" y="1938276"/>
            <a:ext cx="2487492" cy="3133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16356" y="159470"/>
            <a:ext cx="2634888" cy="369332"/>
          </a:xfrm>
          <a:prstGeom prst="rect">
            <a:avLst/>
          </a:prstGeom>
          <a:noFill/>
        </p:spPr>
        <p:txBody>
          <a:bodyPr wrap="none" rtlCol="0">
            <a:spAutoFit/>
          </a:bodyPr>
          <a:lstStyle/>
          <a:p>
            <a:r>
              <a:rPr lang="en-US" dirty="0"/>
              <a:t>University of Pennsylvania</a:t>
            </a:r>
          </a:p>
        </p:txBody>
      </p:sp>
      <p:sp>
        <p:nvSpPr>
          <p:cNvPr id="8" name="TextBox 7"/>
          <p:cNvSpPr txBox="1"/>
          <p:nvPr/>
        </p:nvSpPr>
        <p:spPr>
          <a:xfrm>
            <a:off x="7299715" y="3244334"/>
            <a:ext cx="3093860" cy="369332"/>
          </a:xfrm>
          <a:prstGeom prst="rect">
            <a:avLst/>
          </a:prstGeom>
          <a:noFill/>
        </p:spPr>
        <p:txBody>
          <a:bodyPr wrap="none" rtlCol="0">
            <a:spAutoFit/>
          </a:bodyPr>
          <a:lstStyle/>
          <a:p>
            <a:r>
              <a:rPr lang="en-US" dirty="0"/>
              <a:t>American Philosophical Society</a:t>
            </a:r>
          </a:p>
        </p:txBody>
      </p:sp>
      <p:sp>
        <p:nvSpPr>
          <p:cNvPr id="9" name="TextBox 8"/>
          <p:cNvSpPr txBox="1"/>
          <p:nvPr/>
        </p:nvSpPr>
        <p:spPr>
          <a:xfrm>
            <a:off x="2416356" y="6400800"/>
            <a:ext cx="2230482" cy="369332"/>
          </a:xfrm>
          <a:prstGeom prst="rect">
            <a:avLst/>
          </a:prstGeom>
          <a:noFill/>
        </p:spPr>
        <p:txBody>
          <a:bodyPr wrap="none" rtlCol="0">
            <a:spAutoFit/>
          </a:bodyPr>
          <a:lstStyle/>
          <a:p>
            <a:r>
              <a:rPr lang="en-US" dirty="0">
                <a:solidFill>
                  <a:schemeClr val="bg1"/>
                </a:solidFill>
              </a:rPr>
              <a:t>Philadelphia Hospital</a:t>
            </a:r>
          </a:p>
        </p:txBody>
      </p:sp>
      <p:sp>
        <p:nvSpPr>
          <p:cNvPr id="10" name="TextBox 9"/>
          <p:cNvSpPr txBox="1"/>
          <p:nvPr/>
        </p:nvSpPr>
        <p:spPr>
          <a:xfrm>
            <a:off x="6751321" y="6400800"/>
            <a:ext cx="3235309" cy="369332"/>
          </a:xfrm>
          <a:prstGeom prst="rect">
            <a:avLst/>
          </a:prstGeom>
          <a:noFill/>
        </p:spPr>
        <p:txBody>
          <a:bodyPr wrap="none" rtlCol="0">
            <a:spAutoFit/>
          </a:bodyPr>
          <a:lstStyle/>
          <a:p>
            <a:r>
              <a:rPr lang="en-US" dirty="0">
                <a:solidFill>
                  <a:schemeClr val="bg1"/>
                </a:solidFill>
              </a:rPr>
              <a:t>Library Company of Philadelphia</a:t>
            </a:r>
          </a:p>
        </p:txBody>
      </p:sp>
    </p:spTree>
    <p:extLst>
      <p:ext uri="{BB962C8B-B14F-4D97-AF65-F5344CB8AC3E}">
        <p14:creationId xmlns:p14="http://schemas.microsoft.com/office/powerpoint/2010/main" val="20943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8" presetClass="entr" presetSubtype="0" accel="5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9"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ou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descr="Joinordie.jpg"/>
          <p:cNvPicPr>
            <a:picLocks noChangeAspect="1"/>
          </p:cNvPicPr>
          <p:nvPr/>
        </p:nvPicPr>
        <p:blipFill>
          <a:blip r:embed="rId2" cstate="print"/>
          <a:stretch>
            <a:fillRect/>
          </a:stretch>
        </p:blipFill>
        <p:spPr>
          <a:xfrm>
            <a:off x="1886712" y="512064"/>
            <a:ext cx="8418576" cy="5833872"/>
          </a:xfrm>
          <a:prstGeom prst="rect">
            <a:avLst/>
          </a:prstGeom>
        </p:spPr>
      </p:pic>
    </p:spTree>
    <p:extLst>
      <p:ext uri="{BB962C8B-B14F-4D97-AF65-F5344CB8AC3E}">
        <p14:creationId xmlns:p14="http://schemas.microsoft.com/office/powerpoint/2010/main" val="2739036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BenjaminFranklinDiscoversElectricity.jpg"/>
          <p:cNvPicPr>
            <a:picLocks noChangeAspect="1"/>
          </p:cNvPicPr>
          <p:nvPr/>
        </p:nvPicPr>
        <p:blipFill>
          <a:blip r:embed="rId2" cstate="print"/>
          <a:stretch>
            <a:fillRect/>
          </a:stretch>
        </p:blipFill>
        <p:spPr>
          <a:xfrm>
            <a:off x="1676401" y="0"/>
            <a:ext cx="5065295" cy="6858000"/>
          </a:xfrm>
          <a:prstGeom prst="rect">
            <a:avLst/>
          </a:prstGeom>
        </p:spPr>
      </p:pic>
      <p:sp>
        <p:nvSpPr>
          <p:cNvPr id="4" name="TextBox 3"/>
          <p:cNvSpPr txBox="1"/>
          <p:nvPr/>
        </p:nvSpPr>
        <p:spPr>
          <a:xfrm>
            <a:off x="7239000" y="457201"/>
            <a:ext cx="2438400" cy="769441"/>
          </a:xfrm>
          <a:prstGeom prst="rect">
            <a:avLst/>
          </a:prstGeom>
          <a:noFill/>
        </p:spPr>
        <p:txBody>
          <a:bodyPr wrap="square" rtlCol="0">
            <a:spAutoFit/>
          </a:bodyPr>
          <a:lstStyle/>
          <a:p>
            <a:pPr algn="ctr"/>
            <a:r>
              <a:rPr lang="en-US" sz="4400" dirty="0">
                <a:solidFill>
                  <a:schemeClr val="bg1"/>
                </a:solidFill>
                <a:latin typeface="Old English Text MT" pitchFamily="66" charset="0"/>
              </a:rPr>
              <a:t>Harvard</a:t>
            </a:r>
          </a:p>
        </p:txBody>
      </p:sp>
      <p:sp>
        <p:nvSpPr>
          <p:cNvPr id="5" name="TextBox 4"/>
          <p:cNvSpPr txBox="1"/>
          <p:nvPr/>
        </p:nvSpPr>
        <p:spPr>
          <a:xfrm>
            <a:off x="7391400" y="1828801"/>
            <a:ext cx="2438400" cy="769441"/>
          </a:xfrm>
          <a:prstGeom prst="rect">
            <a:avLst/>
          </a:prstGeom>
          <a:noFill/>
        </p:spPr>
        <p:txBody>
          <a:bodyPr wrap="square" rtlCol="0">
            <a:spAutoFit/>
          </a:bodyPr>
          <a:lstStyle/>
          <a:p>
            <a:pPr algn="ctr"/>
            <a:r>
              <a:rPr lang="en-US" sz="4400" dirty="0">
                <a:solidFill>
                  <a:schemeClr val="bg1"/>
                </a:solidFill>
                <a:latin typeface="Old English Text MT" pitchFamily="66" charset="0"/>
              </a:rPr>
              <a:t>Yale</a:t>
            </a:r>
          </a:p>
        </p:txBody>
      </p:sp>
      <p:sp>
        <p:nvSpPr>
          <p:cNvPr id="6" name="TextBox 5"/>
          <p:cNvSpPr txBox="1"/>
          <p:nvPr/>
        </p:nvSpPr>
        <p:spPr>
          <a:xfrm>
            <a:off x="7467600" y="3352801"/>
            <a:ext cx="2438400" cy="769441"/>
          </a:xfrm>
          <a:prstGeom prst="rect">
            <a:avLst/>
          </a:prstGeom>
          <a:noFill/>
        </p:spPr>
        <p:txBody>
          <a:bodyPr wrap="square" rtlCol="0">
            <a:spAutoFit/>
          </a:bodyPr>
          <a:lstStyle/>
          <a:p>
            <a:pPr algn="ctr"/>
            <a:r>
              <a:rPr lang="en-US" sz="4400" dirty="0">
                <a:solidFill>
                  <a:schemeClr val="bg1"/>
                </a:solidFill>
                <a:latin typeface="Old English Text MT" pitchFamily="66" charset="0"/>
              </a:rPr>
              <a:t>Oxford</a:t>
            </a:r>
          </a:p>
        </p:txBody>
      </p:sp>
      <p:sp>
        <p:nvSpPr>
          <p:cNvPr id="7" name="TextBox 6"/>
          <p:cNvSpPr txBox="1"/>
          <p:nvPr/>
        </p:nvSpPr>
        <p:spPr>
          <a:xfrm>
            <a:off x="7010400" y="5257801"/>
            <a:ext cx="3429000" cy="769441"/>
          </a:xfrm>
          <a:prstGeom prst="rect">
            <a:avLst/>
          </a:prstGeom>
          <a:noFill/>
        </p:spPr>
        <p:txBody>
          <a:bodyPr wrap="square" rtlCol="0">
            <a:spAutoFit/>
          </a:bodyPr>
          <a:lstStyle/>
          <a:p>
            <a:pPr algn="ctr"/>
            <a:r>
              <a:rPr lang="en-US" sz="4400" dirty="0">
                <a:solidFill>
                  <a:schemeClr val="bg1"/>
                </a:solidFill>
                <a:latin typeface="Old English Text MT" pitchFamily="66" charset="0"/>
              </a:rPr>
              <a:t>St. Andrews</a:t>
            </a:r>
          </a:p>
        </p:txBody>
      </p:sp>
    </p:spTree>
    <p:extLst>
      <p:ext uri="{BB962C8B-B14F-4D97-AF65-F5344CB8AC3E}">
        <p14:creationId xmlns:p14="http://schemas.microsoft.com/office/powerpoint/2010/main" val="975104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benjamin-franklin-reception-france.jpg"/>
          <p:cNvPicPr>
            <a:picLocks noChangeAspect="1"/>
          </p:cNvPicPr>
          <p:nvPr/>
        </p:nvPicPr>
        <p:blipFill>
          <a:blip r:embed="rId2" cstate="print"/>
          <a:stretch>
            <a:fillRect/>
          </a:stretch>
        </p:blipFill>
        <p:spPr>
          <a:xfrm>
            <a:off x="2101850" y="266700"/>
            <a:ext cx="7988300" cy="6324600"/>
          </a:xfrm>
          <a:prstGeom prst="rect">
            <a:avLst/>
          </a:prstGeom>
        </p:spPr>
      </p:pic>
    </p:spTree>
    <p:extLst>
      <p:ext uri="{BB962C8B-B14F-4D97-AF65-F5344CB8AC3E}">
        <p14:creationId xmlns:p14="http://schemas.microsoft.com/office/powerpoint/2010/main" val="2224307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0894" y="0"/>
            <a:ext cx="3464411"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lackadder ITC" panose="04020505051007020D02" pitchFamily="82" charset="0"/>
              </a:rPr>
              <a:t>Economics</a:t>
            </a:r>
            <a:endPar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endParaRPr>
          </a:p>
        </p:txBody>
      </p:sp>
      <p:sp>
        <p:nvSpPr>
          <p:cNvPr id="3" name="Rectangle 2"/>
          <p:cNvSpPr/>
          <p:nvPr/>
        </p:nvSpPr>
        <p:spPr>
          <a:xfrm>
            <a:off x="0" y="5888038"/>
            <a:ext cx="11595100" cy="804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ort of Boston in 1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47953"/>
            <a:ext cx="5764604" cy="36543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ashington 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384" y="2047953"/>
            <a:ext cx="6496615" cy="365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9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615" y="1294151"/>
            <a:ext cx="5823857" cy="4351338"/>
          </a:xfrm>
        </p:spPr>
        <p:txBody>
          <a:bodyPr/>
          <a:lstStyle/>
          <a:p>
            <a:r>
              <a:rPr lang="en-US" dirty="0"/>
              <a:t>Boston Merchant and philanthropist</a:t>
            </a:r>
          </a:p>
          <a:p>
            <a:r>
              <a:rPr lang="en-US" dirty="0"/>
              <a:t>Prominent in all parts of the Triangular Trade, including the slave trade</a:t>
            </a:r>
          </a:p>
          <a:p>
            <a:r>
              <a:rPr lang="en-US" dirty="0"/>
              <a:t>Left money for Boston’s Faneuil Hall</a:t>
            </a:r>
          </a:p>
        </p:txBody>
      </p:sp>
      <p:sp>
        <p:nvSpPr>
          <p:cNvPr id="4" name="Rectangle 3"/>
          <p:cNvSpPr/>
          <p:nvPr/>
        </p:nvSpPr>
        <p:spPr>
          <a:xfrm>
            <a:off x="0" y="0"/>
            <a:ext cx="4475905"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Peter Faneuil</a:t>
            </a:r>
          </a:p>
        </p:txBody>
      </p:sp>
      <p:pic>
        <p:nvPicPr>
          <p:cNvPr id="2050" name="Picture 2" descr="Peter Faneuil By John Smib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847" y="195942"/>
            <a:ext cx="5274582" cy="65477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2/29/View_of_Faneuil-Hall_in_Boston%2C_Massachusetts%2C_March_1789.jpg/1280px-View_of_Faneuil-Hall_in_Boston%2C_Massachusetts%2C_March_17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3697040"/>
            <a:ext cx="4876800" cy="316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092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4" name="Picture 2" descr="atlantic_780X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3900" y="5532437"/>
            <a:ext cx="10515600" cy="1325563"/>
          </a:xfrm>
        </p:spPr>
        <p:txBody>
          <a:bodyPr>
            <a:normAutofit/>
          </a:bodyPr>
          <a:lstStyle/>
          <a:p>
            <a:r>
              <a:rPr lang="en-US" sz="6000" dirty="0">
                <a:latin typeface="Blackadder ITC" panose="04020505051007020D02" pitchFamily="82" charset="0"/>
              </a:rPr>
              <a:t>Triangular Trade</a:t>
            </a:r>
          </a:p>
        </p:txBody>
      </p:sp>
      <p:cxnSp>
        <p:nvCxnSpPr>
          <p:cNvPr id="6" name="Straight Arrow Connector 5"/>
          <p:cNvCxnSpPr/>
          <p:nvPr/>
        </p:nvCxnSpPr>
        <p:spPr>
          <a:xfrm>
            <a:off x="3200400" y="1191986"/>
            <a:ext cx="6302829" cy="355962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787719">
            <a:off x="4558819" y="2334163"/>
            <a:ext cx="3643754" cy="523220"/>
          </a:xfrm>
          <a:prstGeom prst="rect">
            <a:avLst/>
          </a:prstGeom>
          <a:noFill/>
        </p:spPr>
        <p:txBody>
          <a:bodyPr wrap="none" rtlCol="0">
            <a:spAutoFit/>
          </a:bodyPr>
          <a:lstStyle/>
          <a:p>
            <a:r>
              <a:rPr lang="en-US" sz="2800" dirty="0">
                <a:solidFill>
                  <a:srgbClr val="FF0000"/>
                </a:solidFill>
              </a:rPr>
              <a:t>Rum, other trade goods</a:t>
            </a:r>
          </a:p>
        </p:txBody>
      </p:sp>
      <p:cxnSp>
        <p:nvCxnSpPr>
          <p:cNvPr id="9" name="Straight Arrow Connector 8"/>
          <p:cNvCxnSpPr/>
          <p:nvPr/>
        </p:nvCxnSpPr>
        <p:spPr>
          <a:xfrm flipH="1" flipV="1">
            <a:off x="3200400" y="4001294"/>
            <a:ext cx="6270171" cy="1021784"/>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628070">
            <a:off x="4722843" y="3847981"/>
            <a:ext cx="2719399" cy="523220"/>
          </a:xfrm>
          <a:prstGeom prst="rect">
            <a:avLst/>
          </a:prstGeom>
          <a:noFill/>
        </p:spPr>
        <p:txBody>
          <a:bodyPr wrap="none" rtlCol="0">
            <a:spAutoFit/>
          </a:bodyPr>
          <a:lstStyle/>
          <a:p>
            <a:r>
              <a:rPr lang="en-US" sz="2800" dirty="0">
                <a:solidFill>
                  <a:srgbClr val="FF0000"/>
                </a:solidFill>
              </a:rPr>
              <a:t>Enslaved Africans</a:t>
            </a:r>
          </a:p>
        </p:txBody>
      </p:sp>
      <p:cxnSp>
        <p:nvCxnSpPr>
          <p:cNvPr id="13" name="Straight Arrow Connector 12"/>
          <p:cNvCxnSpPr/>
          <p:nvPr/>
        </p:nvCxnSpPr>
        <p:spPr>
          <a:xfrm flipH="1" flipV="1">
            <a:off x="2922815" y="1325719"/>
            <a:ext cx="189139" cy="2402377"/>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11954" y="2247871"/>
            <a:ext cx="1535998" cy="954107"/>
          </a:xfrm>
          <a:prstGeom prst="rect">
            <a:avLst/>
          </a:prstGeom>
          <a:noFill/>
        </p:spPr>
        <p:txBody>
          <a:bodyPr wrap="none" rtlCol="0">
            <a:spAutoFit/>
          </a:bodyPr>
          <a:lstStyle/>
          <a:p>
            <a:r>
              <a:rPr lang="en-US" sz="2800" dirty="0">
                <a:solidFill>
                  <a:srgbClr val="FF0000"/>
                </a:solidFill>
              </a:rPr>
              <a:t>Sugar, </a:t>
            </a:r>
          </a:p>
          <a:p>
            <a:r>
              <a:rPr lang="en-US" sz="2800" dirty="0">
                <a:solidFill>
                  <a:srgbClr val="FF0000"/>
                </a:solidFill>
              </a:rPr>
              <a:t>Molasses</a:t>
            </a:r>
          </a:p>
        </p:txBody>
      </p:sp>
      <p:sp>
        <p:nvSpPr>
          <p:cNvPr id="15" name="TextBox 14"/>
          <p:cNvSpPr txBox="1"/>
          <p:nvPr/>
        </p:nvSpPr>
        <p:spPr>
          <a:xfrm>
            <a:off x="8360818" y="116746"/>
            <a:ext cx="1145314" cy="523220"/>
          </a:xfrm>
          <a:prstGeom prst="rect">
            <a:avLst/>
          </a:prstGeom>
          <a:noFill/>
        </p:spPr>
        <p:txBody>
          <a:bodyPr wrap="none" rtlCol="0">
            <a:spAutoFit/>
          </a:bodyPr>
          <a:lstStyle/>
          <a:p>
            <a:r>
              <a:rPr lang="en-US" sz="2800" dirty="0"/>
              <a:t>Britain</a:t>
            </a:r>
          </a:p>
        </p:txBody>
      </p:sp>
      <p:sp>
        <p:nvSpPr>
          <p:cNvPr id="18" name="TextBox 17"/>
          <p:cNvSpPr txBox="1"/>
          <p:nvPr/>
        </p:nvSpPr>
        <p:spPr>
          <a:xfrm>
            <a:off x="8858544" y="3728096"/>
            <a:ext cx="1029705" cy="523220"/>
          </a:xfrm>
          <a:prstGeom prst="rect">
            <a:avLst/>
          </a:prstGeom>
          <a:noFill/>
        </p:spPr>
        <p:txBody>
          <a:bodyPr wrap="none" rtlCol="0">
            <a:spAutoFit/>
          </a:bodyPr>
          <a:lstStyle/>
          <a:p>
            <a:r>
              <a:rPr lang="en-US" sz="2800" dirty="0"/>
              <a:t>Africa</a:t>
            </a:r>
          </a:p>
        </p:txBody>
      </p:sp>
      <p:sp>
        <p:nvSpPr>
          <p:cNvPr id="20" name="TextBox 19"/>
          <p:cNvSpPr txBox="1"/>
          <p:nvPr/>
        </p:nvSpPr>
        <p:spPr>
          <a:xfrm rot="19371136">
            <a:off x="1284850" y="775036"/>
            <a:ext cx="2642326" cy="523220"/>
          </a:xfrm>
          <a:prstGeom prst="rect">
            <a:avLst/>
          </a:prstGeom>
          <a:noFill/>
        </p:spPr>
        <p:txBody>
          <a:bodyPr wrap="none" rtlCol="0">
            <a:spAutoFit/>
          </a:bodyPr>
          <a:lstStyle/>
          <a:p>
            <a:r>
              <a:rPr lang="en-US" sz="2800" dirty="0"/>
              <a:t>Colonial America</a:t>
            </a:r>
          </a:p>
        </p:txBody>
      </p:sp>
      <p:sp>
        <p:nvSpPr>
          <p:cNvPr id="21" name="TextBox 20"/>
          <p:cNvSpPr txBox="1"/>
          <p:nvPr/>
        </p:nvSpPr>
        <p:spPr>
          <a:xfrm rot="2087765">
            <a:off x="943756" y="3374513"/>
            <a:ext cx="1876283" cy="523220"/>
          </a:xfrm>
          <a:prstGeom prst="rect">
            <a:avLst/>
          </a:prstGeom>
          <a:noFill/>
        </p:spPr>
        <p:txBody>
          <a:bodyPr wrap="none" rtlCol="0">
            <a:spAutoFit/>
          </a:bodyPr>
          <a:lstStyle/>
          <a:p>
            <a:r>
              <a:rPr lang="en-US" sz="2800" dirty="0"/>
              <a:t>West Indies</a:t>
            </a:r>
          </a:p>
        </p:txBody>
      </p:sp>
    </p:spTree>
    <p:extLst>
      <p:ext uri="{BB962C8B-B14F-4D97-AF65-F5344CB8AC3E}">
        <p14:creationId xmlns:p14="http://schemas.microsoft.com/office/powerpoint/2010/main" val="404160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4" name="Picture 2" descr="atlantic_780X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3900" y="5532437"/>
            <a:ext cx="10515600" cy="1325563"/>
          </a:xfrm>
        </p:spPr>
        <p:txBody>
          <a:bodyPr>
            <a:normAutofit/>
          </a:bodyPr>
          <a:lstStyle/>
          <a:p>
            <a:r>
              <a:rPr lang="en-US" sz="6000" dirty="0">
                <a:latin typeface="Blackadder ITC" panose="04020505051007020D02" pitchFamily="82" charset="0"/>
              </a:rPr>
              <a:t>Triangular Trade</a:t>
            </a:r>
          </a:p>
        </p:txBody>
      </p:sp>
      <p:cxnSp>
        <p:nvCxnSpPr>
          <p:cNvPr id="6" name="Straight Arrow Connector 5"/>
          <p:cNvCxnSpPr/>
          <p:nvPr/>
        </p:nvCxnSpPr>
        <p:spPr>
          <a:xfrm>
            <a:off x="3200400" y="1191986"/>
            <a:ext cx="6302829" cy="355962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200400" y="4001294"/>
            <a:ext cx="6270171" cy="1021784"/>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922815" y="1325719"/>
            <a:ext cx="189139" cy="2402377"/>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60818" y="116746"/>
            <a:ext cx="1145314" cy="523220"/>
          </a:xfrm>
          <a:prstGeom prst="rect">
            <a:avLst/>
          </a:prstGeom>
          <a:noFill/>
        </p:spPr>
        <p:txBody>
          <a:bodyPr wrap="none" rtlCol="0">
            <a:spAutoFit/>
          </a:bodyPr>
          <a:lstStyle/>
          <a:p>
            <a:r>
              <a:rPr lang="en-US" sz="2800" dirty="0"/>
              <a:t>Britain</a:t>
            </a:r>
          </a:p>
        </p:txBody>
      </p:sp>
      <p:sp>
        <p:nvSpPr>
          <p:cNvPr id="18" name="TextBox 17"/>
          <p:cNvSpPr txBox="1"/>
          <p:nvPr/>
        </p:nvSpPr>
        <p:spPr>
          <a:xfrm>
            <a:off x="8858544" y="3728096"/>
            <a:ext cx="1029705" cy="523220"/>
          </a:xfrm>
          <a:prstGeom prst="rect">
            <a:avLst/>
          </a:prstGeom>
          <a:noFill/>
        </p:spPr>
        <p:txBody>
          <a:bodyPr wrap="none" rtlCol="0">
            <a:spAutoFit/>
          </a:bodyPr>
          <a:lstStyle/>
          <a:p>
            <a:r>
              <a:rPr lang="en-US" sz="2800" dirty="0"/>
              <a:t>Africa</a:t>
            </a:r>
          </a:p>
        </p:txBody>
      </p:sp>
      <p:sp>
        <p:nvSpPr>
          <p:cNvPr id="19" name="TextBox 18"/>
          <p:cNvSpPr txBox="1"/>
          <p:nvPr/>
        </p:nvSpPr>
        <p:spPr>
          <a:xfrm rot="2087765">
            <a:off x="943756" y="3374513"/>
            <a:ext cx="1876283" cy="523220"/>
          </a:xfrm>
          <a:prstGeom prst="rect">
            <a:avLst/>
          </a:prstGeom>
          <a:noFill/>
        </p:spPr>
        <p:txBody>
          <a:bodyPr wrap="none" rtlCol="0">
            <a:spAutoFit/>
          </a:bodyPr>
          <a:lstStyle/>
          <a:p>
            <a:r>
              <a:rPr lang="en-US" sz="2800" dirty="0"/>
              <a:t>West Indies</a:t>
            </a:r>
          </a:p>
        </p:txBody>
      </p:sp>
      <p:sp>
        <p:nvSpPr>
          <p:cNvPr id="20" name="TextBox 19"/>
          <p:cNvSpPr txBox="1"/>
          <p:nvPr/>
        </p:nvSpPr>
        <p:spPr>
          <a:xfrm rot="19371136">
            <a:off x="1284850" y="775036"/>
            <a:ext cx="2642326" cy="523220"/>
          </a:xfrm>
          <a:prstGeom prst="rect">
            <a:avLst/>
          </a:prstGeom>
          <a:noFill/>
        </p:spPr>
        <p:txBody>
          <a:bodyPr wrap="none" rtlCol="0">
            <a:spAutoFit/>
          </a:bodyPr>
          <a:lstStyle/>
          <a:p>
            <a:r>
              <a:rPr lang="en-US" sz="2800" dirty="0"/>
              <a:t>Colonial America</a:t>
            </a:r>
          </a:p>
        </p:txBody>
      </p:sp>
      <p:cxnSp>
        <p:nvCxnSpPr>
          <p:cNvPr id="17" name="Straight Arrow Connector 16"/>
          <p:cNvCxnSpPr/>
          <p:nvPr/>
        </p:nvCxnSpPr>
        <p:spPr>
          <a:xfrm>
            <a:off x="2475032" y="1424890"/>
            <a:ext cx="130981" cy="2372907"/>
          </a:xfrm>
          <a:prstGeom prst="straightConnector1">
            <a:avLst/>
          </a:prstGeom>
          <a:ln w="1270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095917" y="259672"/>
            <a:ext cx="1407312" cy="4126640"/>
          </a:xfrm>
          <a:prstGeom prst="straightConnector1">
            <a:avLst/>
          </a:prstGeom>
          <a:ln w="1270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34448" y="1751222"/>
            <a:ext cx="1687336" cy="1384995"/>
          </a:xfrm>
          <a:prstGeom prst="rect">
            <a:avLst/>
          </a:prstGeom>
          <a:noFill/>
        </p:spPr>
        <p:txBody>
          <a:bodyPr wrap="square" rtlCol="0">
            <a:spAutoFit/>
          </a:bodyPr>
          <a:lstStyle/>
          <a:p>
            <a:pPr algn="ctr"/>
            <a:r>
              <a:rPr lang="en-US" sz="2800" dirty="0">
                <a:solidFill>
                  <a:srgbClr val="7030A0"/>
                </a:solidFill>
              </a:rPr>
              <a:t>Grain, Fish, Lumber</a:t>
            </a:r>
          </a:p>
        </p:txBody>
      </p:sp>
      <p:sp>
        <p:nvSpPr>
          <p:cNvPr id="24" name="TextBox 23"/>
          <p:cNvSpPr txBox="1"/>
          <p:nvPr/>
        </p:nvSpPr>
        <p:spPr>
          <a:xfrm>
            <a:off x="7081918" y="1420789"/>
            <a:ext cx="1687336" cy="1815882"/>
          </a:xfrm>
          <a:prstGeom prst="rect">
            <a:avLst/>
          </a:prstGeom>
          <a:noFill/>
        </p:spPr>
        <p:txBody>
          <a:bodyPr wrap="square" rtlCol="0">
            <a:spAutoFit/>
          </a:bodyPr>
          <a:lstStyle/>
          <a:p>
            <a:pPr algn="ctr"/>
            <a:r>
              <a:rPr lang="en-US" sz="2800" dirty="0">
                <a:solidFill>
                  <a:schemeClr val="accent6">
                    <a:lumMod val="50000"/>
                  </a:schemeClr>
                </a:solidFill>
              </a:rPr>
              <a:t>Guns, Textiles, trade goods</a:t>
            </a:r>
          </a:p>
        </p:txBody>
      </p:sp>
      <p:cxnSp>
        <p:nvCxnSpPr>
          <p:cNvPr id="25" name="Straight Arrow Connector 24"/>
          <p:cNvCxnSpPr/>
          <p:nvPr/>
        </p:nvCxnSpPr>
        <p:spPr>
          <a:xfrm flipV="1">
            <a:off x="3111954" y="527474"/>
            <a:ext cx="4620213" cy="724154"/>
          </a:xfrm>
          <a:prstGeom prst="straightConnector1">
            <a:avLst/>
          </a:prstGeom>
          <a:ln w="1270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1006643">
            <a:off x="3603596" y="918957"/>
            <a:ext cx="4236341" cy="954107"/>
          </a:xfrm>
          <a:prstGeom prst="rect">
            <a:avLst/>
          </a:prstGeom>
          <a:noFill/>
        </p:spPr>
        <p:txBody>
          <a:bodyPr wrap="square" rtlCol="0">
            <a:spAutoFit/>
          </a:bodyPr>
          <a:lstStyle/>
          <a:p>
            <a:pPr algn="ctr"/>
            <a:r>
              <a:rPr lang="en-US" sz="2800" dirty="0">
                <a:solidFill>
                  <a:srgbClr val="7030A0"/>
                </a:solidFill>
              </a:rPr>
              <a:t>Tobacco, rice, fur, indigo, fish, lumber</a:t>
            </a:r>
          </a:p>
        </p:txBody>
      </p:sp>
      <p:cxnSp>
        <p:nvCxnSpPr>
          <p:cNvPr id="29" name="Straight Arrow Connector 28"/>
          <p:cNvCxnSpPr/>
          <p:nvPr/>
        </p:nvCxnSpPr>
        <p:spPr>
          <a:xfrm flipH="1">
            <a:off x="3017384" y="151823"/>
            <a:ext cx="4829083" cy="873339"/>
          </a:xfrm>
          <a:prstGeom prst="straightConnector1">
            <a:avLst/>
          </a:prstGeom>
          <a:ln w="1270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21007338">
            <a:off x="2435081" y="84955"/>
            <a:ext cx="5551614" cy="523220"/>
          </a:xfrm>
          <a:prstGeom prst="rect">
            <a:avLst/>
          </a:prstGeom>
          <a:noFill/>
        </p:spPr>
        <p:txBody>
          <a:bodyPr wrap="square" rtlCol="0">
            <a:spAutoFit/>
          </a:bodyPr>
          <a:lstStyle/>
          <a:p>
            <a:pPr algn="ctr"/>
            <a:r>
              <a:rPr lang="en-US" sz="2800" dirty="0">
                <a:solidFill>
                  <a:schemeClr val="accent6">
                    <a:lumMod val="50000"/>
                  </a:schemeClr>
                </a:solidFill>
              </a:rPr>
              <a:t>Manufactured goods</a:t>
            </a:r>
          </a:p>
        </p:txBody>
      </p:sp>
      <p:cxnSp>
        <p:nvCxnSpPr>
          <p:cNvPr id="3072" name="Straight Arrow Connector 3071"/>
          <p:cNvCxnSpPr/>
          <p:nvPr/>
        </p:nvCxnSpPr>
        <p:spPr>
          <a:xfrm flipV="1">
            <a:off x="3517681" y="1053940"/>
            <a:ext cx="3673643" cy="2677826"/>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905513" y="795628"/>
            <a:ext cx="4193642" cy="3043979"/>
          </a:xfrm>
          <a:prstGeom prst="straightConnector1">
            <a:avLst/>
          </a:prstGeom>
          <a:ln w="1270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9334820">
            <a:off x="3324617" y="2410933"/>
            <a:ext cx="5551614" cy="523220"/>
          </a:xfrm>
          <a:prstGeom prst="rect">
            <a:avLst/>
          </a:prstGeom>
          <a:noFill/>
        </p:spPr>
        <p:txBody>
          <a:bodyPr wrap="square" rtlCol="0">
            <a:spAutoFit/>
          </a:bodyPr>
          <a:lstStyle/>
          <a:p>
            <a:pPr algn="ctr"/>
            <a:r>
              <a:rPr lang="en-US" sz="2800" dirty="0">
                <a:solidFill>
                  <a:schemeClr val="accent6">
                    <a:lumMod val="50000"/>
                  </a:schemeClr>
                </a:solidFill>
              </a:rPr>
              <a:t>Manufactured goods</a:t>
            </a:r>
          </a:p>
        </p:txBody>
      </p:sp>
      <p:sp>
        <p:nvSpPr>
          <p:cNvPr id="42" name="TextBox 41"/>
          <p:cNvSpPr txBox="1"/>
          <p:nvPr/>
        </p:nvSpPr>
        <p:spPr>
          <a:xfrm rot="19408550">
            <a:off x="1701295" y="2323048"/>
            <a:ext cx="5551614" cy="523220"/>
          </a:xfrm>
          <a:prstGeom prst="rect">
            <a:avLst/>
          </a:prstGeom>
          <a:noFill/>
        </p:spPr>
        <p:txBody>
          <a:bodyPr wrap="square" rtlCol="0">
            <a:spAutoFit/>
          </a:bodyPr>
          <a:lstStyle/>
          <a:p>
            <a:pPr algn="ctr"/>
            <a:r>
              <a:rPr lang="en-US" sz="2800" dirty="0">
                <a:solidFill>
                  <a:srgbClr val="FFFF00"/>
                </a:solidFill>
              </a:rPr>
              <a:t>Sugar</a:t>
            </a:r>
          </a:p>
        </p:txBody>
      </p:sp>
    </p:spTree>
    <p:extLst>
      <p:ext uri="{BB962C8B-B14F-4D97-AF65-F5344CB8AC3E}">
        <p14:creationId xmlns:p14="http://schemas.microsoft.com/office/powerpoint/2010/main" val="203440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72"/>
                                        </p:tgtEl>
                                        <p:attrNameLst>
                                          <p:attrName>style.visibility</p:attrName>
                                        </p:attrNameLst>
                                      </p:cBhvr>
                                      <p:to>
                                        <p:strVal val="visible"/>
                                      </p:to>
                                    </p:set>
                                    <p:animEffect transition="in" filter="wipe(left)">
                                      <p:cBhvr>
                                        <p:cTn id="25" dur="500"/>
                                        <p:tgtEl>
                                          <p:spTgt spid="307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righ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31" grpId="0"/>
      <p:bldP spid="41"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Passage</a:t>
            </a:r>
          </a:p>
        </p:txBody>
      </p:sp>
      <p:sp>
        <p:nvSpPr>
          <p:cNvPr id="3" name="Content Placeholder 2"/>
          <p:cNvSpPr>
            <a:spLocks noGrp="1"/>
          </p:cNvSpPr>
          <p:nvPr>
            <p:ph idx="1"/>
          </p:nvPr>
        </p:nvSpPr>
        <p:spPr>
          <a:xfrm>
            <a:off x="755333" y="1551304"/>
            <a:ext cx="4892040" cy="4361815"/>
          </a:xfrm>
        </p:spPr>
        <p:txBody>
          <a:bodyPr/>
          <a:lstStyle/>
          <a:p>
            <a:r>
              <a:rPr lang="en-US" dirty="0"/>
              <a:t>The trade route that dealt with the transportation of enslaved Africans to the New World</a:t>
            </a:r>
          </a:p>
        </p:txBody>
      </p:sp>
      <p:pic>
        <p:nvPicPr>
          <p:cNvPr id="4098" name="Picture 2" descr="https://s3-us-west-2.amazonaws.com/marintheatre.org-assets/images/home/332470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361" y="152400"/>
            <a:ext cx="6111240" cy="4282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slavedAfricansinHoldofSlaveShip18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4" y="2915257"/>
            <a:ext cx="5987415" cy="3785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97039" y="4807889"/>
            <a:ext cx="5242561" cy="1477328"/>
          </a:xfrm>
          <a:prstGeom prst="rect">
            <a:avLst/>
          </a:prstGeom>
          <a:noFill/>
        </p:spPr>
        <p:txBody>
          <a:bodyPr wrap="square" rtlCol="0">
            <a:spAutoFit/>
          </a:bodyPr>
          <a:lstStyle/>
          <a:p>
            <a:r>
              <a:rPr lang="en-US" dirty="0"/>
              <a:t>-Approximately 12-13 million transported to the New World (perhaps as many died an the way)</a:t>
            </a:r>
          </a:p>
          <a:p>
            <a:r>
              <a:rPr lang="en-US" dirty="0"/>
              <a:t>- 40% to Brazil		-16% to Spanish Empire</a:t>
            </a:r>
          </a:p>
          <a:p>
            <a:r>
              <a:rPr lang="en-US" dirty="0"/>
              <a:t>- 34% to West Indies	-10% to North America</a:t>
            </a:r>
          </a:p>
          <a:p>
            <a:endParaRPr lang="en-US" dirty="0"/>
          </a:p>
        </p:txBody>
      </p:sp>
    </p:spTree>
    <p:extLst>
      <p:ext uri="{BB962C8B-B14F-4D97-AF65-F5344CB8AC3E}">
        <p14:creationId xmlns:p14="http://schemas.microsoft.com/office/powerpoint/2010/main" val="953940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362075"/>
            <a:ext cx="10960100" cy="8220075"/>
          </a:xfrm>
        </p:spPr>
      </p:pic>
    </p:spTree>
    <p:extLst>
      <p:ext uri="{BB962C8B-B14F-4D97-AF65-F5344CB8AC3E}">
        <p14:creationId xmlns:p14="http://schemas.microsoft.com/office/powerpoint/2010/main" val="1819894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386943" cy="4351338"/>
          </a:xfrm>
        </p:spPr>
        <p:txBody>
          <a:bodyPr/>
          <a:lstStyle/>
          <a:p>
            <a:r>
              <a:rPr lang="en-US" dirty="0"/>
              <a:t>American-born artist</a:t>
            </a:r>
          </a:p>
          <a:p>
            <a:r>
              <a:rPr lang="en-US" dirty="0"/>
              <a:t>Became famous in London</a:t>
            </a:r>
          </a:p>
        </p:txBody>
      </p:sp>
      <p:sp>
        <p:nvSpPr>
          <p:cNvPr id="4" name="Rectangle 3"/>
          <p:cNvSpPr/>
          <p:nvPr/>
        </p:nvSpPr>
        <p:spPr>
          <a:xfrm>
            <a:off x="476896" y="0"/>
            <a:ext cx="4291560"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John Copley</a:t>
            </a:r>
          </a:p>
        </p:txBody>
      </p:sp>
      <p:pic>
        <p:nvPicPr>
          <p:cNvPr id="2050" name="Picture 2" descr="John Singleton Copley - John Singleton Copley Self-Portrait - Google Art 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356" y="2952381"/>
            <a:ext cx="3481161" cy="3472458"/>
          </a:xfrm>
          <a:prstGeom prst="rect">
            <a:avLst/>
          </a:prstGeom>
          <a:solidFill>
            <a:schemeClr val="tx1"/>
          </a:solidFill>
          <a:ln w="63500">
            <a:solidFill>
              <a:schemeClr val="tx1"/>
            </a:solidFill>
          </a:ln>
        </p:spPr>
      </p:pic>
      <p:sp>
        <p:nvSpPr>
          <p:cNvPr id="2" name="TextBox 1"/>
          <p:cNvSpPr txBox="1"/>
          <p:nvPr/>
        </p:nvSpPr>
        <p:spPr>
          <a:xfrm>
            <a:off x="1680539" y="6488668"/>
            <a:ext cx="2242793" cy="369332"/>
          </a:xfrm>
          <a:prstGeom prst="rect">
            <a:avLst/>
          </a:prstGeom>
          <a:noFill/>
        </p:spPr>
        <p:txBody>
          <a:bodyPr wrap="none" rtlCol="0">
            <a:spAutoFit/>
          </a:bodyPr>
          <a:lstStyle/>
          <a:p>
            <a:r>
              <a:rPr lang="en-US" dirty="0"/>
              <a:t>John Singleton Copley</a:t>
            </a:r>
          </a:p>
        </p:txBody>
      </p:sp>
      <p:pic>
        <p:nvPicPr>
          <p:cNvPr id="2052" name="Picture 4" descr="https://upload.wikimedia.org/wikipedia/commons/thumb/7/76/Thomas_Gage_John_Singleton_Copley.jpeg/800px-Thomas_Gage_John_Singleton_Copley.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381" y="-169766"/>
            <a:ext cx="3189435" cy="39907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5/58/Governor_John_Wentwor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636" y="-186095"/>
            <a:ext cx="2910065" cy="39205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6/6e/J_S_Copley_-_Paul_Revere.jpg/800px-J_S_Copley_-_Paul_Reve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3746" y="3166706"/>
            <a:ext cx="3034838" cy="366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82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31" y="271339"/>
            <a:ext cx="11447584" cy="2284291"/>
          </a:xfrm>
        </p:spPr>
        <p:txBody>
          <a:bodyPr>
            <a:normAutofit fontScale="90000"/>
          </a:bodyPr>
          <a:lstStyle/>
          <a:p>
            <a:r>
              <a:rPr lang="en-US" b="1" dirty="0">
                <a:latin typeface="Blackadder ITC" panose="04020505051007020D02" pitchFamily="82" charset="0"/>
              </a:rPr>
              <a:t>Mercantilism</a:t>
            </a:r>
            <a:r>
              <a:rPr lang="en-US" dirty="0">
                <a:latin typeface="Blackadder ITC" panose="04020505051007020D02" pitchFamily="82" charset="0"/>
              </a:rPr>
              <a:t>: </a:t>
            </a:r>
            <a:r>
              <a:rPr lang="en-US" sz="3600" dirty="0">
                <a:latin typeface="+mn-lt"/>
              </a:rPr>
              <a:t>a country's wealth is measured by the amount of gold it owns. The goal is to export more goods than you import, so that you bring more money into the country than you send out to other nations. Colonies exist to provide cheap raw materials for the mother country, and a market for the mother country’s exports.</a:t>
            </a:r>
          </a:p>
        </p:txBody>
      </p:sp>
      <p:sp>
        <p:nvSpPr>
          <p:cNvPr id="4" name="Title 1"/>
          <p:cNvSpPr txBox="1">
            <a:spLocks/>
          </p:cNvSpPr>
          <p:nvPr/>
        </p:nvSpPr>
        <p:spPr>
          <a:xfrm>
            <a:off x="345831" y="2555630"/>
            <a:ext cx="11447584" cy="182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b="1" dirty="0">
                <a:latin typeface="Blackadder ITC" panose="04020505051007020D02" pitchFamily="82" charset="0"/>
              </a:rPr>
              <a:t>Navigation Laws: </a:t>
            </a:r>
            <a:r>
              <a:rPr lang="en-US" sz="3300" dirty="0">
                <a:latin typeface="+mn-lt"/>
              </a:rPr>
              <a:t>Laws that required colonial exports to go to England, to only import English goods, in English ships.</a:t>
            </a:r>
          </a:p>
        </p:txBody>
      </p:sp>
      <p:sp>
        <p:nvSpPr>
          <p:cNvPr id="5" name="Title 1"/>
          <p:cNvSpPr txBox="1">
            <a:spLocks/>
          </p:cNvSpPr>
          <p:nvPr/>
        </p:nvSpPr>
        <p:spPr>
          <a:xfrm>
            <a:off x="345831" y="4384431"/>
            <a:ext cx="11447584" cy="18288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900" b="1" dirty="0" err="1">
                <a:latin typeface="Blackadder ITC" panose="04020505051007020D02" pitchFamily="82" charset="0"/>
              </a:rPr>
              <a:t>Salutory</a:t>
            </a:r>
            <a:r>
              <a:rPr lang="en-US" sz="5900" b="1" dirty="0">
                <a:latin typeface="Blackadder ITC" panose="04020505051007020D02" pitchFamily="82" charset="0"/>
              </a:rPr>
              <a:t> Neglect: </a:t>
            </a:r>
            <a:r>
              <a:rPr lang="en-US" sz="4700" dirty="0">
                <a:latin typeface="+mn-lt"/>
              </a:rPr>
              <a:t>an unofficial British policy of non-enforcement of trade regulations on their American colonies during the 17</a:t>
            </a:r>
            <a:r>
              <a:rPr lang="en-US" sz="4700" baseline="30000" dirty="0">
                <a:latin typeface="+mn-lt"/>
              </a:rPr>
              <a:t>th</a:t>
            </a:r>
            <a:r>
              <a:rPr lang="en-US" sz="4700" dirty="0">
                <a:latin typeface="+mn-lt"/>
              </a:rPr>
              <a:t> and 18</a:t>
            </a:r>
            <a:r>
              <a:rPr lang="en-US" sz="4700" baseline="30000" dirty="0">
                <a:latin typeface="+mn-lt"/>
              </a:rPr>
              <a:t>th</a:t>
            </a:r>
            <a:r>
              <a:rPr lang="en-US" sz="4700" dirty="0">
                <a:latin typeface="+mn-lt"/>
              </a:rPr>
              <a:t> centuries. The purpose was to maximize economic output amongst the colonists while maintain some form of control.</a:t>
            </a:r>
            <a:endParaRPr lang="en-US" sz="4100" dirty="0">
              <a:latin typeface="+mn-lt"/>
            </a:endParaRPr>
          </a:p>
        </p:txBody>
      </p:sp>
    </p:spTree>
    <p:extLst>
      <p:ext uri="{BB962C8B-B14F-4D97-AF65-F5344CB8AC3E}">
        <p14:creationId xmlns:p14="http://schemas.microsoft.com/office/powerpoint/2010/main" val="2375846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27239" y="0"/>
            <a:ext cx="395172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lackadder ITC" panose="04020505051007020D02" pitchFamily="82" charset="0"/>
              </a:rPr>
              <a:t>Government</a:t>
            </a:r>
            <a:endPar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endParaRPr>
          </a:p>
        </p:txBody>
      </p:sp>
      <p:sp>
        <p:nvSpPr>
          <p:cNvPr id="3" name="Rectangle 2"/>
          <p:cNvSpPr/>
          <p:nvPr/>
        </p:nvSpPr>
        <p:spPr>
          <a:xfrm>
            <a:off x="0" y="5888038"/>
            <a:ext cx="11595100" cy="804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yflower Compact mee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2047953"/>
            <a:ext cx="5171246" cy="36543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legendsofamerica.com/wp-content/uploads/2019/04/ColonialGovtPennsylva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0" y="2050596"/>
            <a:ext cx="5270500" cy="36517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Old State House Senate Cha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199" y="2047953"/>
            <a:ext cx="5197475" cy="3629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635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876" t="18256" r="65124" b="21741"/>
          <a:stretch/>
        </p:blipFill>
        <p:spPr>
          <a:xfrm>
            <a:off x="2475730" y="-2"/>
            <a:ext cx="6451600" cy="7373257"/>
          </a:xfrm>
          <a:prstGeom prst="rect">
            <a:avLst/>
          </a:prstGeom>
        </p:spPr>
      </p:pic>
      <p:pic>
        <p:nvPicPr>
          <p:cNvPr id="1028" name="Picture 4" descr="NH Provincial Statehouse / NHN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6" y="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ssachusetts old state 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506" y="949325"/>
            <a:ext cx="1195387" cy="159384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Image result for connecticut old state hou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connecticut old state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196" y="2047812"/>
            <a:ext cx="1393825" cy="13938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capitolshots.com/wp-content/uploads/2014/03/Rhode-Island-Old-State-Hou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9412" y="3037340"/>
            <a:ext cx="1298575" cy="1298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rabbel.nl/Warehouse/IMAGES/na.satdhui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415" y="4223545"/>
            <a:ext cx="1586091" cy="11350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red and white brick house with a sign in front of the hou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1112" y="5457087"/>
            <a:ext cx="1666875" cy="12501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independence hal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3166" y="96061"/>
            <a:ext cx="1279895" cy="17065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new castle delaware capito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70353" y="606394"/>
            <a:ext cx="1744663" cy="130849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annapolis maryland capita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62153" y="1940607"/>
            <a:ext cx="1060908" cy="152842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williamsburg capita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56388" y="2221565"/>
            <a:ext cx="2172592" cy="13494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new bern capita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80658" y="3627621"/>
            <a:ext cx="1806575" cy="123879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harleston County Courthouse 201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70571" y="4866416"/>
            <a:ext cx="1658409" cy="121303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Savannah Meeting Plac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08525" y="5797281"/>
            <a:ext cx="1297512" cy="97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36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583" y="1482725"/>
            <a:ext cx="3766457" cy="4351338"/>
          </a:xfrm>
        </p:spPr>
        <p:txBody>
          <a:bodyPr/>
          <a:lstStyle/>
          <a:p>
            <a:r>
              <a:rPr lang="en-US" dirty="0"/>
              <a:t>African-American Poet</a:t>
            </a:r>
          </a:p>
        </p:txBody>
      </p:sp>
      <p:sp>
        <p:nvSpPr>
          <p:cNvPr id="4" name="Rectangle 3"/>
          <p:cNvSpPr/>
          <p:nvPr/>
        </p:nvSpPr>
        <p:spPr>
          <a:xfrm>
            <a:off x="0" y="0"/>
            <a:ext cx="5607625"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Phillis Wheatley</a:t>
            </a:r>
          </a:p>
        </p:txBody>
      </p:sp>
      <p:pic>
        <p:nvPicPr>
          <p:cNvPr id="3074" name="Picture 2" descr="Portrait of Phillis Wheatley, attributed by some scholars to Scipio Moor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01" y="2287635"/>
            <a:ext cx="3554822" cy="4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61211" y="2592100"/>
            <a:ext cx="7330789" cy="3046988"/>
          </a:xfrm>
          <a:prstGeom prst="rect">
            <a:avLst/>
          </a:prstGeom>
          <a:noFill/>
        </p:spPr>
        <p:txBody>
          <a:bodyPr wrap="square" rtlCol="0">
            <a:spAutoFit/>
          </a:bodyPr>
          <a:lstStyle/>
          <a:p>
            <a:r>
              <a:rPr lang="en-US" sz="2400" i="1" dirty="0" err="1">
                <a:latin typeface="Bookman Old Style" panose="02050604050505020204" pitchFamily="18" charset="0"/>
              </a:rPr>
              <a:t>Twas</a:t>
            </a:r>
            <a:r>
              <a:rPr lang="en-US" sz="2400" i="1" dirty="0">
                <a:latin typeface="Bookman Old Style" panose="02050604050505020204" pitchFamily="18" charset="0"/>
              </a:rPr>
              <a:t> mercy brought me from my Pagan land,</a:t>
            </a:r>
            <a:br>
              <a:rPr lang="en-US" sz="2400" i="1" dirty="0">
                <a:latin typeface="Bookman Old Style" panose="02050604050505020204" pitchFamily="18" charset="0"/>
              </a:rPr>
            </a:br>
            <a:r>
              <a:rPr lang="en-US" sz="2400" i="1" dirty="0">
                <a:latin typeface="Bookman Old Style" panose="02050604050505020204" pitchFamily="18" charset="0"/>
              </a:rPr>
              <a:t>Taught my benighted soul to understand</a:t>
            </a:r>
            <a:br>
              <a:rPr lang="en-US" sz="2400" i="1" dirty="0">
                <a:latin typeface="Bookman Old Style" panose="02050604050505020204" pitchFamily="18" charset="0"/>
              </a:rPr>
            </a:br>
            <a:r>
              <a:rPr lang="en-US" sz="2400" i="1" dirty="0">
                <a:latin typeface="Bookman Old Style" panose="02050604050505020204" pitchFamily="18" charset="0"/>
              </a:rPr>
              <a:t>That there's a God, that there's a </a:t>
            </a:r>
            <a:r>
              <a:rPr lang="en-US" sz="2400" i="1" dirty="0" err="1">
                <a:latin typeface="Bookman Old Style" panose="02050604050505020204" pitchFamily="18" charset="0"/>
              </a:rPr>
              <a:t>Saviour</a:t>
            </a:r>
            <a:r>
              <a:rPr lang="en-US" sz="2400" i="1" dirty="0">
                <a:latin typeface="Bookman Old Style" panose="02050604050505020204" pitchFamily="18" charset="0"/>
              </a:rPr>
              <a:t> too:</a:t>
            </a:r>
            <a:br>
              <a:rPr lang="en-US" sz="2400" i="1" dirty="0">
                <a:latin typeface="Bookman Old Style" panose="02050604050505020204" pitchFamily="18" charset="0"/>
              </a:rPr>
            </a:br>
            <a:r>
              <a:rPr lang="en-US" sz="2400" i="1" dirty="0">
                <a:latin typeface="Bookman Old Style" panose="02050604050505020204" pitchFamily="18" charset="0"/>
              </a:rPr>
              <a:t>Once I redemption neither sought nor knew.</a:t>
            </a:r>
            <a:br>
              <a:rPr lang="en-US" sz="2400" i="1" dirty="0">
                <a:latin typeface="Bookman Old Style" panose="02050604050505020204" pitchFamily="18" charset="0"/>
              </a:rPr>
            </a:br>
            <a:r>
              <a:rPr lang="en-US" sz="2400" i="1" dirty="0">
                <a:latin typeface="Bookman Old Style" panose="02050604050505020204" pitchFamily="18" charset="0"/>
              </a:rPr>
              <a:t>Some view our sable race with scornful eye,</a:t>
            </a:r>
            <a:br>
              <a:rPr lang="en-US" sz="2400" i="1" dirty="0">
                <a:latin typeface="Bookman Old Style" panose="02050604050505020204" pitchFamily="18" charset="0"/>
              </a:rPr>
            </a:br>
            <a:r>
              <a:rPr lang="en-US" sz="2400" i="1" dirty="0">
                <a:latin typeface="Bookman Old Style" panose="02050604050505020204" pitchFamily="18" charset="0"/>
              </a:rPr>
              <a:t>"Their </a:t>
            </a:r>
            <a:r>
              <a:rPr lang="en-US" sz="2400" i="1" dirty="0" err="1">
                <a:latin typeface="Bookman Old Style" panose="02050604050505020204" pitchFamily="18" charset="0"/>
              </a:rPr>
              <a:t>colour</a:t>
            </a:r>
            <a:r>
              <a:rPr lang="en-US" sz="2400" i="1" dirty="0">
                <a:latin typeface="Bookman Old Style" panose="02050604050505020204" pitchFamily="18" charset="0"/>
              </a:rPr>
              <a:t> is a diabolic dye."</a:t>
            </a:r>
            <a:br>
              <a:rPr lang="en-US" sz="2400" i="1" dirty="0">
                <a:latin typeface="Bookman Old Style" panose="02050604050505020204" pitchFamily="18" charset="0"/>
              </a:rPr>
            </a:br>
            <a:r>
              <a:rPr lang="en-US" sz="2400" i="1" dirty="0">
                <a:latin typeface="Bookman Old Style" panose="02050604050505020204" pitchFamily="18" charset="0"/>
              </a:rPr>
              <a:t>Remember, Christians, Negroes, black as Cain,</a:t>
            </a:r>
            <a:br>
              <a:rPr lang="en-US" sz="2400" i="1" dirty="0">
                <a:latin typeface="Bookman Old Style" panose="02050604050505020204" pitchFamily="18" charset="0"/>
              </a:rPr>
            </a:br>
            <a:r>
              <a:rPr lang="en-US" sz="2400" i="1" dirty="0">
                <a:latin typeface="Bookman Old Style" panose="02050604050505020204" pitchFamily="18" charset="0"/>
              </a:rPr>
              <a:t>May be </a:t>
            </a:r>
            <a:r>
              <a:rPr lang="en-US" sz="2400" i="1" dirty="0" err="1">
                <a:latin typeface="Bookman Old Style" panose="02050604050505020204" pitchFamily="18" charset="0"/>
              </a:rPr>
              <a:t>refin'd</a:t>
            </a:r>
            <a:r>
              <a:rPr lang="en-US" sz="2400" i="1" dirty="0">
                <a:latin typeface="Bookman Old Style" panose="02050604050505020204" pitchFamily="18" charset="0"/>
              </a:rPr>
              <a:t>, and join </a:t>
            </a:r>
            <a:r>
              <a:rPr lang="en-US" sz="2400" i="1" dirty="0" err="1">
                <a:latin typeface="Bookman Old Style" panose="02050604050505020204" pitchFamily="18" charset="0"/>
              </a:rPr>
              <a:t>th</a:t>
            </a:r>
            <a:r>
              <a:rPr lang="en-US" sz="2400" i="1" dirty="0">
                <a:latin typeface="Bookman Old Style" panose="02050604050505020204" pitchFamily="18" charset="0"/>
              </a:rPr>
              <a:t>' angelic train.</a:t>
            </a:r>
          </a:p>
        </p:txBody>
      </p:sp>
      <p:sp>
        <p:nvSpPr>
          <p:cNvPr id="5" name="TextBox 4"/>
          <p:cNvSpPr txBox="1"/>
          <p:nvPr/>
        </p:nvSpPr>
        <p:spPr>
          <a:xfrm>
            <a:off x="4861211" y="1825970"/>
            <a:ext cx="6724918" cy="461665"/>
          </a:xfrm>
          <a:prstGeom prst="rect">
            <a:avLst/>
          </a:prstGeom>
          <a:noFill/>
        </p:spPr>
        <p:txBody>
          <a:bodyPr wrap="none" rtlCol="0">
            <a:spAutoFit/>
          </a:bodyPr>
          <a:lstStyle/>
          <a:p>
            <a:r>
              <a:rPr lang="en-US" sz="2400" b="1" dirty="0">
                <a:latin typeface="Bookman Old Style" panose="02050604050505020204" pitchFamily="18" charset="0"/>
              </a:rPr>
              <a:t>On being brought from Africa to America</a:t>
            </a:r>
          </a:p>
        </p:txBody>
      </p:sp>
    </p:spTree>
    <p:extLst>
      <p:ext uri="{BB962C8B-B14F-4D97-AF65-F5344CB8AC3E}">
        <p14:creationId xmlns:p14="http://schemas.microsoft.com/office/powerpoint/2010/main" val="139957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331" y="0"/>
            <a:ext cx="4188968"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Architecture</a:t>
            </a:r>
          </a:p>
        </p:txBody>
      </p:sp>
      <p:pic>
        <p:nvPicPr>
          <p:cNvPr id="7" name="Picture 2" descr="http://www.wwowens.com/wp-content/gallery/17th-century-new-england/richardjacksonhouse_1664_portsmouthnh_rear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087437"/>
            <a:ext cx="419100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mahauntedhouses.com/real-haunt-photo/the-witch-house--jonathan-corwin-house_2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 y="3787216"/>
            <a:ext cx="4095750" cy="30707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1/18/Bronck-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099" y="1087437"/>
            <a:ext cx="3571875" cy="26789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upload.wikimedia.org/wikipedia/commons/thumb/7/78/HopeLodge_HistoricSite.JPG/1024px-HopeLodge_HistoricS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0099" y="3888339"/>
            <a:ext cx="3635375" cy="286853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upload.wikimedia.org/wikipedia/commons/thumb/b/bd/Rear_view_of_the_Wren_Building%2C_College_of_William_%26_Mary_in_Williamsburg%2C_Virginia%2C_USA_%282008-04-23%29.jpg/1280px-Rear_view_of_the_Wren_Building%2C_College_of_William_%26_Mary_in_Williamsburg%2C_Virginia%2C_USA_%282008-04-23%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7398" y="1087437"/>
            <a:ext cx="3528484" cy="26463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rayton Hall 20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7282" y="3888339"/>
            <a:ext cx="3824717" cy="286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2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162" y="1266913"/>
            <a:ext cx="12030075" cy="4762500"/>
          </a:xfrm>
          <a:prstGeom prst="rect">
            <a:avLst/>
          </a:prstGeom>
        </p:spPr>
      </p:pic>
      <p:sp>
        <p:nvSpPr>
          <p:cNvPr id="4" name="Rectangle 3"/>
          <p:cNvSpPr/>
          <p:nvPr/>
        </p:nvSpPr>
        <p:spPr>
          <a:xfrm>
            <a:off x="3894294" y="0"/>
            <a:ext cx="2949846"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lackadder ITC" panose="04020505051007020D02" pitchFamily="82" charset="0"/>
              </a:rPr>
              <a:t>Religion</a:t>
            </a:r>
            <a:endPar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endParaRPr>
          </a:p>
        </p:txBody>
      </p:sp>
      <p:pic>
        <p:nvPicPr>
          <p:cNvPr id="4098" name="Picture 2" descr="https://upload.wikimedia.org/wikipedia/commons/thumb/1/19/Alna_ME_DSC_0009.jpg/1280px-Alna_ME_DSC_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06" y="1251130"/>
            <a:ext cx="7187076" cy="47782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alter He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793" y="1266913"/>
            <a:ext cx="26193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8374" y="4097016"/>
            <a:ext cx="5410211" cy="3337567"/>
          </a:xfrm>
          <a:prstGeom prst="rect">
            <a:avLst/>
          </a:prstGeom>
        </p:spPr>
      </p:pic>
    </p:spTree>
    <p:extLst>
      <p:ext uri="{BB962C8B-B14F-4D97-AF65-F5344CB8AC3E}">
        <p14:creationId xmlns:p14="http://schemas.microsoft.com/office/powerpoint/2010/main" val="96668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13 colonies: religio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0"/>
            <a:ext cx="7200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8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685" y="1200329"/>
            <a:ext cx="5889172" cy="4351338"/>
          </a:xfrm>
        </p:spPr>
        <p:txBody>
          <a:bodyPr/>
          <a:lstStyle/>
          <a:p>
            <a:r>
              <a:rPr lang="en-US" dirty="0"/>
              <a:t>Puritan Minister from Massachusetts</a:t>
            </a:r>
          </a:p>
          <a:p>
            <a:r>
              <a:rPr lang="en-US" dirty="0"/>
              <a:t>Involved in the Salem Witch Trials</a:t>
            </a:r>
          </a:p>
          <a:p>
            <a:r>
              <a:rPr lang="en-US" dirty="0"/>
              <a:t>Prolific writer and defender of Puritan values</a:t>
            </a:r>
          </a:p>
          <a:p>
            <a:endParaRPr lang="en-US" dirty="0"/>
          </a:p>
        </p:txBody>
      </p:sp>
      <p:sp>
        <p:nvSpPr>
          <p:cNvPr id="4" name="Rectangle 3"/>
          <p:cNvSpPr/>
          <p:nvPr/>
        </p:nvSpPr>
        <p:spPr>
          <a:xfrm>
            <a:off x="45688" y="0"/>
            <a:ext cx="5153976"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lackadder ITC" panose="04020505051007020D02" pitchFamily="82" charset="0"/>
              </a:rPr>
              <a:t>Cotton Mather</a:t>
            </a:r>
          </a:p>
        </p:txBody>
      </p:sp>
      <p:sp>
        <p:nvSpPr>
          <p:cNvPr id="2" name="TextBox 1"/>
          <p:cNvSpPr txBox="1"/>
          <p:nvPr/>
        </p:nvSpPr>
        <p:spPr>
          <a:xfrm>
            <a:off x="6841670" y="1200329"/>
            <a:ext cx="4980215" cy="5539978"/>
          </a:xfrm>
          <a:prstGeom prst="rect">
            <a:avLst/>
          </a:prstGeom>
          <a:noFill/>
        </p:spPr>
        <p:txBody>
          <a:bodyPr wrap="square" rtlCol="0">
            <a:spAutoFit/>
          </a:bodyPr>
          <a:lstStyle/>
          <a:p>
            <a:r>
              <a:rPr lang="en-US" sz="2800" i="1" dirty="0">
                <a:latin typeface="Book Antiqua" panose="02040602050305030304" pitchFamily="18" charset="0"/>
              </a:rPr>
              <a:t>“The New-Englanders are a People of God settled in those, which were once the Devil's Territories; and it may easily be supposed that the Devil was exceedingly disturbed, when he perceived such a People here accomplishing the Promise of old made unto our Blessed Jesus, That He should have the Utmost parts of the Earth for his Possession.”</a:t>
            </a:r>
          </a:p>
          <a:p>
            <a:endParaRPr lang="en-US" dirty="0"/>
          </a:p>
        </p:txBody>
      </p:sp>
      <p:pic>
        <p:nvPicPr>
          <p:cNvPr id="4098" name="Picture 2" descr="Image result for cotton mather import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672" y="2886764"/>
            <a:ext cx="3525992" cy="385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15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1218</Words>
  <Application>Microsoft Office PowerPoint</Application>
  <PresentationFormat>Widescreen</PresentationFormat>
  <Paragraphs>121</Paragraphs>
  <Slides>42</Slides>
  <Notes>1</Notes>
  <HiddenSlides>12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Blackadder ITC</vt:lpstr>
      <vt:lpstr>Book Antiqua</vt:lpstr>
      <vt:lpstr>Bookman Old Style</vt:lpstr>
      <vt:lpstr>Calibri</vt:lpstr>
      <vt:lpstr>Calibri Light</vt:lpstr>
      <vt:lpstr>Old English Text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Triangular Trade</vt:lpstr>
      <vt:lpstr>Triangular Trade</vt:lpstr>
      <vt:lpstr>Middle Passage</vt:lpstr>
      <vt:lpstr>PowerPoint Presentation</vt:lpstr>
      <vt:lpstr>Mercantilism: a country's wealth is measured by the amount of gold it owns. The goal is to export more goods than you import, so that you bring more money into the country than you send out to other nations. Colonies exist to provide cheap raw materials for the mother country, and a market for the mother country’s exports.</vt:lpstr>
      <vt:lpstr>PowerPoint Presentation</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39</cp:revision>
  <dcterms:created xsi:type="dcterms:W3CDTF">2019-11-13T14:26:46Z</dcterms:created>
  <dcterms:modified xsi:type="dcterms:W3CDTF">2023-12-14T12:46:51Z</dcterms:modified>
</cp:coreProperties>
</file>